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DM Sans Medium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ter" panose="020B0604020202020204" charset="0"/>
      <p:regular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40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63970" y="5866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Безопасные</a:t>
            </a: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450" dirty="0" err="1" smtClean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каникулы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  <a:ea typeface="Inter" pitchFamily="34" charset="-122"/>
                <a:cs typeface="Inter" pitchFamily="34" charset="-120"/>
              </a:rPr>
              <a:t>Яркие правила для твоей безопасности во время каникул! Каникулы — это время радости, отдыха и приключений. Но чтобы они прошли без происшествий, важно помнить о простых правилах безопасности.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898"/>
            <a:ext cx="106376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Основные направления безопасности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059305"/>
            <a:ext cx="6407944" cy="2214205"/>
          </a:xfrm>
          <a:prstGeom prst="roundRect">
            <a:avLst>
              <a:gd name="adj" fmla="val 1537"/>
            </a:avLst>
          </a:prstGeom>
          <a:solidFill>
            <a:srgbClr val="EDEBE3"/>
          </a:solidFill>
          <a:ln/>
        </p:spPr>
      </p:sp>
      <p:sp>
        <p:nvSpPr>
          <p:cNvPr id="6" name="Text 3"/>
          <p:cNvSpPr/>
          <p:nvPr/>
        </p:nvSpPr>
        <p:spPr>
          <a:xfrm>
            <a:off x="1020604" y="3193375"/>
            <a:ext cx="45384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Противопожарная безопасность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0604" y="3683794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Правила обращения с огнем и электроприборами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548" y="2059305"/>
            <a:ext cx="6408063" cy="2214205"/>
          </a:xfrm>
          <a:prstGeom prst="roundRect">
            <a:avLst>
              <a:gd name="adj" fmla="val 1537"/>
            </a:avLst>
          </a:prstGeom>
          <a:solidFill>
            <a:srgbClr val="EDEBE3"/>
          </a:solidFill>
          <a:ln/>
        </p:spPr>
      </p:sp>
      <p:sp>
        <p:nvSpPr>
          <p:cNvPr id="11" name="Text 7"/>
          <p:cNvSpPr/>
          <p:nvPr/>
        </p:nvSpPr>
        <p:spPr>
          <a:xfrm>
            <a:off x="7655362" y="3193375"/>
            <a:ext cx="31345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Бытовая безопасность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55362" y="3683794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Осторожность с химикатами и незнакомцами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793790" y="4500324"/>
            <a:ext cx="6407944" cy="2214205"/>
          </a:xfrm>
          <a:prstGeom prst="roundRect">
            <a:avLst>
              <a:gd name="adj" fmla="val 1537"/>
            </a:avLst>
          </a:prstGeom>
          <a:solidFill>
            <a:srgbClr val="EDEBE3"/>
          </a:solidFill>
          <a:ln/>
        </p:spPr>
      </p:sp>
      <p:sp>
        <p:nvSpPr>
          <p:cNvPr id="16" name="Text 11"/>
          <p:cNvSpPr/>
          <p:nvPr/>
        </p:nvSpPr>
        <p:spPr>
          <a:xfrm>
            <a:off x="1020604" y="5634395"/>
            <a:ext cx="33788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Интернет-безопасность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20604" y="6124813"/>
            <a:ext cx="59543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Защита личных данных в сети</a:t>
            </a:r>
            <a:endParaRPr lang="en-US" sz="1750" dirty="0"/>
          </a:p>
        </p:txBody>
      </p:sp>
      <p:sp>
        <p:nvSpPr>
          <p:cNvPr id="18" name="Shape 13"/>
          <p:cNvSpPr/>
          <p:nvPr/>
        </p:nvSpPr>
        <p:spPr>
          <a:xfrm>
            <a:off x="7428548" y="4500324"/>
            <a:ext cx="6408063" cy="2214205"/>
          </a:xfrm>
          <a:prstGeom prst="roundRect">
            <a:avLst>
              <a:gd name="adj" fmla="val 1537"/>
            </a:avLst>
          </a:prstGeom>
          <a:solidFill>
            <a:srgbClr val="EDEBE3"/>
          </a:solidFill>
          <a:ln/>
        </p:spPr>
      </p:sp>
      <p:sp>
        <p:nvSpPr>
          <p:cNvPr id="21" name="Text 15"/>
          <p:cNvSpPr/>
          <p:nvPr/>
        </p:nvSpPr>
        <p:spPr>
          <a:xfrm>
            <a:off x="7655362" y="5634395"/>
            <a:ext cx="31903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Поведение в обществе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55362" y="6124813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Культура и безопасность в общественных местах</a:t>
            </a:r>
            <a:endParaRPr lang="en-US" sz="1750" dirty="0"/>
          </a:p>
        </p:txBody>
      </p:sp>
      <p:sp>
        <p:nvSpPr>
          <p:cNvPr id="23" name="Text 17"/>
          <p:cNvSpPr/>
          <p:nvPr/>
        </p:nvSpPr>
        <p:spPr>
          <a:xfrm>
            <a:off x="793790" y="696968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Соблюдение этих правил поможет тебе провести каникулы весело и безопасно!</a:t>
            </a:r>
            <a:endParaRPr lang="en-US" sz="175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555" y="1860829"/>
            <a:ext cx="2762645" cy="1305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1429" y="1962626"/>
            <a:ext cx="1721168" cy="172116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496" y="4500324"/>
            <a:ext cx="2603064" cy="14577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598" y="4312573"/>
            <a:ext cx="2543175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6744" y="484584"/>
            <a:ext cx="11986379" cy="550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Противопожарная безопасность: как не допустить беду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" y="1497806"/>
            <a:ext cx="6483548" cy="6483548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7537728" y="1497806"/>
            <a:ext cx="396478" cy="396478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5" name="Text 2"/>
          <p:cNvSpPr/>
          <p:nvPr/>
        </p:nvSpPr>
        <p:spPr>
          <a:xfrm>
            <a:off x="7603808" y="1530846"/>
            <a:ext cx="264319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8110418" y="1558290"/>
            <a:ext cx="2202656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Не играй с огнем!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8110418" y="2009775"/>
            <a:ext cx="5910858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Спички, зажигалки, свечи — это не игрушки. Они могут вызвать пожар за считанные секунды.</a:t>
            </a:r>
            <a:endParaRPr lang="en-US" sz="1350" dirty="0"/>
          </a:p>
        </p:txBody>
      </p:sp>
      <p:sp>
        <p:nvSpPr>
          <p:cNvPr id="8" name="Shape 5"/>
          <p:cNvSpPr/>
          <p:nvPr/>
        </p:nvSpPr>
        <p:spPr>
          <a:xfrm>
            <a:off x="7537728" y="2926080"/>
            <a:ext cx="396478" cy="396478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9" name="Text 6"/>
          <p:cNvSpPr/>
          <p:nvPr/>
        </p:nvSpPr>
        <p:spPr>
          <a:xfrm>
            <a:off x="7603808" y="2959120"/>
            <a:ext cx="264319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8110418" y="2986564"/>
            <a:ext cx="2628900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Береги электроприборы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8110418" y="3438049"/>
            <a:ext cx="5910858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перегружай розетки, не используй поврежденные провода и не трогай электроприборы мокрыми руками.</a:t>
            </a:r>
            <a:endParaRPr lang="en-US" sz="1350" dirty="0"/>
          </a:p>
        </p:txBody>
      </p:sp>
      <p:sp>
        <p:nvSpPr>
          <p:cNvPr id="12" name="Shape 9"/>
          <p:cNvSpPr/>
          <p:nvPr/>
        </p:nvSpPr>
        <p:spPr>
          <a:xfrm>
            <a:off x="7537728" y="4354354"/>
            <a:ext cx="396478" cy="396478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3" name="Text 10"/>
          <p:cNvSpPr/>
          <p:nvPr/>
        </p:nvSpPr>
        <p:spPr>
          <a:xfrm>
            <a:off x="7603808" y="4387394"/>
            <a:ext cx="264319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8110418" y="4414838"/>
            <a:ext cx="2328743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Знай номер спасения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8110418" y="4866323"/>
            <a:ext cx="5910858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пожаре немедленно звони </a:t>
            </a:r>
            <a:r>
              <a:rPr lang="en-US" sz="13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101</a:t>
            </a:r>
            <a:r>
              <a:rPr lang="en-US" sz="13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зови на помощь взрослых и не прячься!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7537728" y="5782628"/>
            <a:ext cx="396478" cy="396478"/>
          </a:xfrm>
          <a:prstGeom prst="roundRect">
            <a:avLst>
              <a:gd name="adj" fmla="val 6667"/>
            </a:avLst>
          </a:prstGeom>
          <a:solidFill>
            <a:srgbClr val="EDEBE3"/>
          </a:solidFill>
          <a:ln/>
        </p:spPr>
      </p:sp>
      <p:sp>
        <p:nvSpPr>
          <p:cNvPr id="17" name="Text 14"/>
          <p:cNvSpPr/>
          <p:nvPr/>
        </p:nvSpPr>
        <p:spPr>
          <a:xfrm>
            <a:off x="7603808" y="5815667"/>
            <a:ext cx="264319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050" dirty="0"/>
          </a:p>
        </p:txBody>
      </p:sp>
      <p:sp>
        <p:nvSpPr>
          <p:cNvPr id="18" name="Text 15"/>
          <p:cNvSpPr/>
          <p:nvPr/>
        </p:nvSpPr>
        <p:spPr>
          <a:xfrm>
            <a:off x="8110418" y="5843111"/>
            <a:ext cx="2202656" cy="2752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Если задымление</a:t>
            </a:r>
            <a:endParaRPr lang="en-US" sz="1700" dirty="0"/>
          </a:p>
        </p:txBody>
      </p:sp>
      <p:sp>
        <p:nvSpPr>
          <p:cNvPr id="19" name="Text 16"/>
          <p:cNvSpPr/>
          <p:nvPr/>
        </p:nvSpPr>
        <p:spPr>
          <a:xfrm>
            <a:off x="8110418" y="6294596"/>
            <a:ext cx="5910858" cy="563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Двигайся низко, ползком к выходу. Дым поднимается вверх, внизу воздух чище.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64700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Что делать при пожаре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1074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Позвони 101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41074" y="2634734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Быстро и четко сообщи адрес и что горит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1074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Покинь помещение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41074" y="3995618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собирай вещи, сразу уходи на улицу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1074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Предупреди других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641074" y="5356503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Кричи «Пожар!» и помоги выйти младшим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1074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Жди пожарных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641074" y="6717387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возвращайся в горящее здание никогда!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48408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Бытовая и интернет-безопасность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949523"/>
            <a:ext cx="1854994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🏠</a:t>
            </a: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Безопасность дома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6835" y="1289685"/>
            <a:ext cx="6780014" cy="729139"/>
          </a:xfrm>
          <a:prstGeom prst="roundRect">
            <a:avLst>
              <a:gd name="adj" fmla="val 2333"/>
            </a:avLst>
          </a:prstGeom>
          <a:solidFill>
            <a:srgbClr val="F9F8F5"/>
          </a:solidFill>
          <a:ln w="15240">
            <a:solidFill>
              <a:srgbClr val="D3D1C9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525423" y="1418273"/>
            <a:ext cx="1549956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Химикаты и лекарства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25423" y="1708785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</a:t>
            </a:r>
            <a:r>
              <a:rPr lang="en-US" sz="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трогай незнакомые лекарства, </a:t>
            </a:r>
            <a:endParaRPr lang="ru-RU" sz="1600" dirty="0" smtClean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1600" dirty="0" err="1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моющие</a:t>
            </a:r>
            <a:r>
              <a:rPr lang="en-US" sz="160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средства и химикаты. Они могут быть опасны!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68248" y="2756239"/>
            <a:ext cx="6780014" cy="729139"/>
          </a:xfrm>
          <a:prstGeom prst="roundRect">
            <a:avLst>
              <a:gd name="adj" fmla="val 2333"/>
            </a:avLst>
          </a:prstGeom>
          <a:solidFill>
            <a:srgbClr val="F9F8F5"/>
          </a:solidFill>
          <a:ln w="15240">
            <a:solidFill>
              <a:srgbClr val="D3D1C9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73068" y="2728564"/>
            <a:ext cx="1678761" cy="3253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Незнакомцы у двери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73069" y="3193441"/>
            <a:ext cx="5685842" cy="7868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Никогда не открывай </a:t>
            </a:r>
            <a:r>
              <a:rPr lang="en-US" sz="14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дверь</a:t>
            </a:r>
            <a:r>
              <a:rPr lang="en-US" sz="1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 err="1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незнакомым</a:t>
            </a:r>
            <a:endParaRPr lang="ru-RU" sz="1400" dirty="0" smtClean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140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людям, даже если они представляются работниками служб.</a:t>
            </a:r>
            <a:endParaRPr lang="en-US" sz="140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27" y="3585218"/>
            <a:ext cx="6183621" cy="6183621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461171" y="949523"/>
            <a:ext cx="2450783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💻</a:t>
            </a:r>
            <a:r>
              <a:rPr lang="en-US" sz="13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Безопасность в интернете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461171" y="1289685"/>
            <a:ext cx="6780014" cy="729139"/>
          </a:xfrm>
          <a:prstGeom prst="roundRect">
            <a:avLst>
              <a:gd name="adj" fmla="val 2333"/>
            </a:avLst>
          </a:prstGeom>
          <a:solidFill>
            <a:srgbClr val="F9F8F5"/>
          </a:solidFill>
          <a:ln w="15240">
            <a:solidFill>
              <a:srgbClr val="D3D1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589758" y="1418273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Личные данные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589758" y="1708785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</a:t>
            </a:r>
            <a:r>
              <a:rPr lang="en-US" sz="8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сообщай адрес, телефон, школу и </a:t>
            </a:r>
            <a:r>
              <a:rPr lang="en-US" sz="1600" dirty="0" err="1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личную</a:t>
            </a:r>
            <a:endParaRPr lang="ru-RU" sz="1600" dirty="0" smtClean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sz="1600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информацию незнакомцам в интернете.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461171" y="2132171"/>
            <a:ext cx="6780014" cy="729139"/>
          </a:xfrm>
          <a:prstGeom prst="roundRect">
            <a:avLst>
              <a:gd name="adj" fmla="val 2333"/>
            </a:avLst>
          </a:prstGeom>
          <a:solidFill>
            <a:srgbClr val="F9F8F5"/>
          </a:solidFill>
          <a:ln w="15240">
            <a:solidFill>
              <a:srgbClr val="D3D1C9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589758" y="2260759"/>
            <a:ext cx="1417558" cy="177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Пароли и аккаунты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589758" y="2551271"/>
            <a:ext cx="652283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16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Используй </a:t>
            </a: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надежные пароли и </a:t>
            </a:r>
            <a:r>
              <a:rPr lang="en-US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</a:t>
            </a: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dirty="0" err="1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делись</a:t>
            </a:r>
            <a:endParaRPr lang="ru-RU" dirty="0" smtClean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1400"/>
              </a:lnSpc>
              <a:buNone/>
            </a:pPr>
            <a:r>
              <a:rPr lang="en-US" dirty="0" smtClean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ими ни с кем, кроме родителей.</a:t>
            </a:r>
            <a:endParaRPr lang="en-US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71" y="2988826"/>
            <a:ext cx="6780014" cy="678001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396835" y="10023872"/>
            <a:ext cx="13836729" cy="481846"/>
          </a:xfrm>
          <a:prstGeom prst="roundRect">
            <a:avLst>
              <a:gd name="adj" fmla="val 3531"/>
            </a:avLst>
          </a:prstGeom>
          <a:solidFill>
            <a:srgbClr val="D6D6DC"/>
          </a:solidFill>
          <a:ln/>
        </p:spPr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83" y="10188297"/>
            <a:ext cx="141684" cy="11334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765215" y="10165556"/>
            <a:ext cx="13355002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⚠️ </a:t>
            </a:r>
            <a:r>
              <a:rPr lang="en-US" sz="8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Важно!</a:t>
            </a:r>
            <a:r>
              <a:rPr lang="en-US" sz="8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Если что-то настораживает или пугает тебя — сразу расскажи взрослым. Они всегда помогут!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098" y="612934"/>
            <a:ext cx="10483810" cy="696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Интернет: будь умным пользователем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8" y="1755219"/>
            <a:ext cx="4170998" cy="417099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80098" y="6149102"/>
            <a:ext cx="2882146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Проверяй источники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780098" y="6631067"/>
            <a:ext cx="4170998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переходи по подозрительным ссылкам и не скачивай файлы с незнакомых сайтов.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701" y="1755219"/>
            <a:ext cx="4170998" cy="41709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9701" y="6149102"/>
            <a:ext cx="3180993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Блокируй незнакомцев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229701" y="6631067"/>
            <a:ext cx="4170998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Если кто-то ведет себя странно или просит встретиться — заблокируй и расскажи родителям.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305" y="1755219"/>
            <a:ext cx="4170998" cy="41709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9305" y="6149102"/>
            <a:ext cx="2949178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Настрой приватность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679305" y="6631067"/>
            <a:ext cx="4170998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Убедись, что твои профили в соцсетях видны только друзьям, а не всем подряд.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1999" y="590907"/>
            <a:ext cx="11694676" cy="671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Правила поведения в общественных местах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751999" y="1692116"/>
            <a:ext cx="214789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01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751999" y="2026801"/>
            <a:ext cx="4232196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5" name="Text 3"/>
          <p:cNvSpPr/>
          <p:nvPr/>
        </p:nvSpPr>
        <p:spPr>
          <a:xfrm>
            <a:off x="751999" y="2195155"/>
            <a:ext cx="2776657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Уважай окружающих</a:t>
            </a:r>
            <a:endParaRPr lang="en-US" sz="2100" dirty="0"/>
          </a:p>
        </p:txBody>
      </p:sp>
      <p:sp>
        <p:nvSpPr>
          <p:cNvPr id="6" name="Text 4"/>
          <p:cNvSpPr/>
          <p:nvPr/>
        </p:nvSpPr>
        <p:spPr>
          <a:xfrm>
            <a:off x="751999" y="2659737"/>
            <a:ext cx="4232196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шуми, не мусори, соблюдай чистоту и порядок. Твое поведение влияет на комфорт других людей.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5198983" y="1692116"/>
            <a:ext cx="214789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02</a:t>
            </a:r>
            <a:endParaRPr lang="en-US" sz="1650" dirty="0"/>
          </a:p>
        </p:txBody>
      </p:sp>
      <p:sp>
        <p:nvSpPr>
          <p:cNvPr id="8" name="Shape 6"/>
          <p:cNvSpPr/>
          <p:nvPr/>
        </p:nvSpPr>
        <p:spPr>
          <a:xfrm>
            <a:off x="5198983" y="2026801"/>
            <a:ext cx="4232315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9" name="Text 7"/>
          <p:cNvSpPr/>
          <p:nvPr/>
        </p:nvSpPr>
        <p:spPr>
          <a:xfrm>
            <a:off x="5198983" y="2195155"/>
            <a:ext cx="3337679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Будь осторожен на улице</a:t>
            </a:r>
            <a:endParaRPr lang="en-US" sz="2100" dirty="0"/>
          </a:p>
        </p:txBody>
      </p:sp>
      <p:sp>
        <p:nvSpPr>
          <p:cNvPr id="10" name="Text 8"/>
          <p:cNvSpPr/>
          <p:nvPr/>
        </p:nvSpPr>
        <p:spPr>
          <a:xfrm>
            <a:off x="5198983" y="2659737"/>
            <a:ext cx="4232315" cy="1031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играй на проезжей части, переходи дорогу только на зеленый свет и по пешеходному переходу.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9646087" y="1692116"/>
            <a:ext cx="214789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03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9646087" y="2026801"/>
            <a:ext cx="4232315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3" name="Text 11"/>
          <p:cNvSpPr/>
          <p:nvPr/>
        </p:nvSpPr>
        <p:spPr>
          <a:xfrm>
            <a:off x="9646087" y="2195155"/>
            <a:ext cx="2997875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Не отходи от взрослых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9646087" y="2659737"/>
            <a:ext cx="4232315" cy="1375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магазинах, на мероприятиях и в людных местах всегда оставайся рядом с родителями или воспитателями.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51999" y="4411028"/>
            <a:ext cx="214789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04</a:t>
            </a:r>
            <a:endParaRPr lang="en-US" sz="1650" dirty="0"/>
          </a:p>
        </p:txBody>
      </p:sp>
      <p:sp>
        <p:nvSpPr>
          <p:cNvPr id="16" name="Shape 14"/>
          <p:cNvSpPr/>
          <p:nvPr/>
        </p:nvSpPr>
        <p:spPr>
          <a:xfrm>
            <a:off x="751999" y="4745712"/>
            <a:ext cx="6455807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7" name="Text 15"/>
          <p:cNvSpPr/>
          <p:nvPr/>
        </p:nvSpPr>
        <p:spPr>
          <a:xfrm>
            <a:off x="751999" y="4914067"/>
            <a:ext cx="268605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Будь вежливым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751999" y="5378648"/>
            <a:ext cx="6455807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Здоровайся, благодари, уступай место пожилым людям. Помогай тем, кто нуждается в помощи.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7422594" y="4411028"/>
            <a:ext cx="214789" cy="2686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05</a:t>
            </a:r>
            <a:endParaRPr lang="en-US" sz="1650" dirty="0"/>
          </a:p>
        </p:txBody>
      </p:sp>
      <p:sp>
        <p:nvSpPr>
          <p:cNvPr id="20" name="Shape 18"/>
          <p:cNvSpPr/>
          <p:nvPr/>
        </p:nvSpPr>
        <p:spPr>
          <a:xfrm>
            <a:off x="7422594" y="4745712"/>
            <a:ext cx="6455807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21" name="Text 19"/>
          <p:cNvSpPr/>
          <p:nvPr/>
        </p:nvSpPr>
        <p:spPr>
          <a:xfrm>
            <a:off x="7422594" y="4914067"/>
            <a:ext cx="3581400" cy="335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Что делать, если потерялся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7422594" y="5378648"/>
            <a:ext cx="6455807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паникуй! Найди полицейского, охранника или взрослого с бейджем. Назови имя и телефон родителей.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1074301" y="6710839"/>
            <a:ext cx="12804100" cy="6877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Помни:</a:t>
            </a:r>
            <a:r>
              <a:rPr lang="en-US" sz="165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Твоя безопасность — в твоих руках! Соблюдай эти простые правила, и каникулы пройдут ярко, весело и без происшествий. Будь Адал Азаматом — ответственным и внимательным гражданином! </a:t>
            </a:r>
            <a:r>
              <a:rPr lang="en-US" sz="16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🌟</a:t>
            </a:r>
            <a:endParaRPr lang="en-US" sz="1650" dirty="0"/>
          </a:p>
        </p:txBody>
      </p:sp>
      <p:sp>
        <p:nvSpPr>
          <p:cNvPr id="24" name="Shape 22"/>
          <p:cNvSpPr/>
          <p:nvPr/>
        </p:nvSpPr>
        <p:spPr>
          <a:xfrm>
            <a:off x="751999" y="6469142"/>
            <a:ext cx="30480" cy="1171099"/>
          </a:xfrm>
          <a:prstGeom prst="rect">
            <a:avLst/>
          </a:prstGeom>
          <a:solidFill>
            <a:srgbClr val="28282F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516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DM Sans Medium</vt:lpstr>
      <vt:lpstr>DM Sans Light</vt:lpstr>
      <vt:lpstr>Calibri</vt:lpstr>
      <vt:lpstr>Inter</vt:lpstr>
      <vt:lpstr>Arial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Пользователь</cp:lastModifiedBy>
  <cp:revision>2</cp:revision>
  <dcterms:created xsi:type="dcterms:W3CDTF">2025-10-22T12:29:49Z</dcterms:created>
  <dcterms:modified xsi:type="dcterms:W3CDTF">2025-10-22T12:41:23Z</dcterms:modified>
</cp:coreProperties>
</file>