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7" r:id="rId7"/>
    <p:sldId id="268" r:id="rId8"/>
    <p:sldId id="269" r:id="rId9"/>
    <p:sldId id="270" r:id="rId10"/>
    <p:sldId id="271" r:id="rId11"/>
    <p:sldId id="276" r:id="rId12"/>
    <p:sldId id="275" r:id="rId13"/>
    <p:sldId id="277" r:id="rId14"/>
    <p:sldId id="272" r:id="rId15"/>
    <p:sldId id="273" r:id="rId16"/>
    <p:sldId id="260" r:id="rId17"/>
    <p:sldId id="265" r:id="rId18"/>
    <p:sldId id="274" r:id="rId19"/>
    <p:sldId id="264" r:id="rId20"/>
    <p:sldId id="263" r:id="rId21"/>
    <p:sldId id="26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1.</a:t>
            </a:r>
            <a:r>
              <a:rPr lang="ru-RU" sz="1600" baseline="0" dirty="0" smtClean="0"/>
              <a:t> на уровне класса, 2.на уровне школы, 3 на др. уровне </a:t>
            </a:r>
            <a:endParaRPr lang="ru-RU" sz="1600" dirty="0"/>
          </a:p>
        </c:rich>
      </c:tx>
      <c:layout>
        <c:manualLayout>
          <c:xMode val="edge"/>
          <c:yMode val="edge"/>
          <c:x val="9.7094860852135867E-2"/>
          <c:y val="4.9616922427078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классные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A-4D42-A729-1FCCB8C854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общешкольные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</c:v>
                </c:pt>
                <c:pt idx="1">
                  <c:v>50</c:v>
                </c:pt>
                <c:pt idx="2">
                  <c:v>70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A-4D42-A729-1FCCB8C854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40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A-4D42-A729-1FCCB8C85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936736"/>
        <c:axId val="112930912"/>
      </c:barChart>
      <c:catAx>
        <c:axId val="11293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930912"/>
        <c:crosses val="autoZero"/>
        <c:auto val="1"/>
        <c:lblAlgn val="ctr"/>
        <c:lblOffset val="100"/>
        <c:noMultiLvlLbl val="0"/>
      </c:catAx>
      <c:valAx>
        <c:axId val="11293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93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F572B-1776-4C62-ABA6-11249F8DE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274" y="495894"/>
            <a:ext cx="7805821" cy="23876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9A5479-32F7-40D5-AEAA-86AD2F2CF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548" y="2531662"/>
            <a:ext cx="5633452" cy="4345805"/>
          </a:xfrm>
          <a:prstGeom prst="rect">
            <a:avLst/>
          </a:prstGeom>
        </p:spPr>
      </p:pic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E3C34BD0-1739-4B50-B134-8638CC270C9A}"/>
              </a:ext>
            </a:extLst>
          </p:cNvPr>
          <p:cNvSpPr/>
          <p:nvPr userDrawn="1"/>
        </p:nvSpPr>
        <p:spPr>
          <a:xfrm rot="2913810">
            <a:off x="-527302" y="4390960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одготовка 8">
            <a:extLst>
              <a:ext uri="{FF2B5EF4-FFF2-40B4-BE49-F238E27FC236}">
                <a16:creationId xmlns:a16="http://schemas.microsoft.com/office/drawing/2014/main" id="{236813F1-B720-46AD-9B75-B1051773447F}"/>
              </a:ext>
            </a:extLst>
          </p:cNvPr>
          <p:cNvSpPr/>
          <p:nvPr userDrawn="1"/>
        </p:nvSpPr>
        <p:spPr>
          <a:xfrm rot="2913810">
            <a:off x="124171" y="-771090"/>
            <a:ext cx="2171177" cy="253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52 w 8994"/>
              <a:gd name="connsiteY0" fmla="*/ 5623 h 10710"/>
              <a:gd name="connsiteX1" fmla="*/ 4241 w 8994"/>
              <a:gd name="connsiteY1" fmla="*/ 476 h 10710"/>
              <a:gd name="connsiteX2" fmla="*/ 8577 w 8994"/>
              <a:gd name="connsiteY2" fmla="*/ 629 h 10710"/>
              <a:gd name="connsiteX3" fmla="*/ 8577 w 8994"/>
              <a:gd name="connsiteY3" fmla="*/ 4037 h 10710"/>
              <a:gd name="connsiteX4" fmla="*/ 6402 w 8994"/>
              <a:gd name="connsiteY4" fmla="*/ 8514 h 10710"/>
              <a:gd name="connsiteX5" fmla="*/ 2183 w 8994"/>
              <a:gd name="connsiteY5" fmla="*/ 10617 h 10710"/>
              <a:gd name="connsiteX6" fmla="*/ 52 w 8994"/>
              <a:gd name="connsiteY6" fmla="*/ 5623 h 10710"/>
              <a:gd name="connsiteX0" fmla="*/ 58 w 9593"/>
              <a:gd name="connsiteY0" fmla="*/ 5243 h 9993"/>
              <a:gd name="connsiteX1" fmla="*/ 4715 w 9593"/>
              <a:gd name="connsiteY1" fmla="*/ 437 h 9993"/>
              <a:gd name="connsiteX2" fmla="*/ 8488 w 9593"/>
              <a:gd name="connsiteY2" fmla="*/ 600 h 9993"/>
              <a:gd name="connsiteX3" fmla="*/ 9536 w 9593"/>
              <a:gd name="connsiteY3" fmla="*/ 3762 h 9993"/>
              <a:gd name="connsiteX4" fmla="*/ 7118 w 9593"/>
              <a:gd name="connsiteY4" fmla="*/ 7943 h 9993"/>
              <a:gd name="connsiteX5" fmla="*/ 2427 w 9593"/>
              <a:gd name="connsiteY5" fmla="*/ 9906 h 9993"/>
              <a:gd name="connsiteX6" fmla="*/ 58 w 9593"/>
              <a:gd name="connsiteY6" fmla="*/ 5243 h 9993"/>
              <a:gd name="connsiteX0" fmla="*/ 99 w 10039"/>
              <a:gd name="connsiteY0" fmla="*/ 5247 h 11325"/>
              <a:gd name="connsiteX1" fmla="*/ 4954 w 10039"/>
              <a:gd name="connsiteY1" fmla="*/ 437 h 11325"/>
              <a:gd name="connsiteX2" fmla="*/ 8887 w 10039"/>
              <a:gd name="connsiteY2" fmla="*/ 600 h 11325"/>
              <a:gd name="connsiteX3" fmla="*/ 9980 w 10039"/>
              <a:gd name="connsiteY3" fmla="*/ 3765 h 11325"/>
              <a:gd name="connsiteX4" fmla="*/ 7459 w 10039"/>
              <a:gd name="connsiteY4" fmla="*/ 7949 h 11325"/>
              <a:gd name="connsiteX5" fmla="*/ 2134 w 10039"/>
              <a:gd name="connsiteY5" fmla="*/ 11272 h 11325"/>
              <a:gd name="connsiteX6" fmla="*/ 99 w 10039"/>
              <a:gd name="connsiteY6" fmla="*/ 5247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39" h="11325">
                <a:moveTo>
                  <a:pt x="99" y="5247"/>
                </a:moveTo>
                <a:cubicBezTo>
                  <a:pt x="569" y="3441"/>
                  <a:pt x="3489" y="1212"/>
                  <a:pt x="4954" y="437"/>
                </a:cubicBezTo>
                <a:cubicBezTo>
                  <a:pt x="6419" y="-337"/>
                  <a:pt x="8049" y="47"/>
                  <a:pt x="8887" y="600"/>
                </a:cubicBezTo>
                <a:cubicBezTo>
                  <a:pt x="9725" y="1155"/>
                  <a:pt x="10217" y="2540"/>
                  <a:pt x="9980" y="3765"/>
                </a:cubicBezTo>
                <a:cubicBezTo>
                  <a:pt x="9742" y="4989"/>
                  <a:pt x="8767" y="6698"/>
                  <a:pt x="7459" y="7949"/>
                </a:cubicBezTo>
                <a:cubicBezTo>
                  <a:pt x="6151" y="9200"/>
                  <a:pt x="3361" y="11722"/>
                  <a:pt x="2134" y="11272"/>
                </a:cubicBezTo>
                <a:cubicBezTo>
                  <a:pt x="908" y="10822"/>
                  <a:pt x="-371" y="7053"/>
                  <a:pt x="99" y="5247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82FE4-32C6-4F9A-A230-D5D65B90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C670A2-7899-49D4-9F67-0EDBA803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9A588C-A8E1-4E2D-BA65-82D6C5E9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8F747C-8840-4300-B4A0-F9000DE9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5618C-67AC-4E53-B57E-463193B8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3BAF7-0882-4463-B233-5A8B5259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4B30EB-BEC5-4F8D-8508-276675531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870581-0A58-4EA4-96A0-1107B6F7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18C6F3-CB0A-45C1-899D-64B3D5BC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67379B-76C9-4B87-AF63-7A2BA6D6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CFF00-224A-4E89-88F7-48731CC3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22DE6D-4696-4FC2-8BE9-0ECDAC08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E5505-8404-4DC0-B245-5924C64F5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5546A1-DAF6-4219-82D9-72CE8DF6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1E86D-CC23-4496-9046-E6DFD778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CE338-46D3-4F0E-8307-C8E839EF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84133-19A6-41AC-98EA-1E9A49FC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BF3CEA-05A3-41C7-B7B9-F6F09F927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3CB37-107D-45E7-9627-EAD42509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2E880-2D88-4C29-927A-491D1C44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551D2-6D8A-4577-B662-B97B4D44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059608-F023-4347-BE89-BA872A106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76AFF-6ACF-43A8-A68E-F3A58C560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926CE7-850E-49BC-90B4-8F92719E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AC25D-C3FA-4ED3-B5DE-77FAF715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C37F5C-3A15-48EC-943C-B1D0C867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F9A0267F-C1EC-4886-81F1-F1B366ABF0E6}"/>
              </a:ext>
            </a:extLst>
          </p:cNvPr>
          <p:cNvSpPr/>
          <p:nvPr userDrawn="1"/>
        </p:nvSpPr>
        <p:spPr>
          <a:xfrm rot="2913810">
            <a:off x="8732202" y="-979937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одготовка 8">
            <a:extLst>
              <a:ext uri="{FF2B5EF4-FFF2-40B4-BE49-F238E27FC236}">
                <a16:creationId xmlns:a16="http://schemas.microsoft.com/office/drawing/2014/main" id="{66D259D0-2C82-4856-BA4F-64F4DDF012A3}"/>
              </a:ext>
            </a:extLst>
          </p:cNvPr>
          <p:cNvSpPr/>
          <p:nvPr userDrawn="1"/>
        </p:nvSpPr>
        <p:spPr>
          <a:xfrm rot="2913810">
            <a:off x="-414448" y="4390823"/>
            <a:ext cx="4195111" cy="415818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209 w 10218"/>
              <a:gd name="connsiteY0" fmla="*/ 6429 h 11532"/>
              <a:gd name="connsiteX1" fmla="*/ 7414 w 10218"/>
              <a:gd name="connsiteY1" fmla="*/ 239 h 11532"/>
              <a:gd name="connsiteX2" fmla="*/ 8734 w 10218"/>
              <a:gd name="connsiteY2" fmla="*/ 1435 h 11532"/>
              <a:gd name="connsiteX3" fmla="*/ 10157 w 10218"/>
              <a:gd name="connsiteY3" fmla="*/ 3015 h 11532"/>
              <a:gd name="connsiteX4" fmla="*/ 6559 w 10218"/>
              <a:gd name="connsiteY4" fmla="*/ 9320 h 11532"/>
              <a:gd name="connsiteX5" fmla="*/ 2340 w 10218"/>
              <a:gd name="connsiteY5" fmla="*/ 11423 h 11532"/>
              <a:gd name="connsiteX6" fmla="*/ 209 w 10218"/>
              <a:gd name="connsiteY6" fmla="*/ 6429 h 11532"/>
              <a:gd name="connsiteX0" fmla="*/ 209 w 10937"/>
              <a:gd name="connsiteY0" fmla="*/ 6698 h 11801"/>
              <a:gd name="connsiteX1" fmla="*/ 7414 w 10937"/>
              <a:gd name="connsiteY1" fmla="*/ 508 h 11801"/>
              <a:gd name="connsiteX2" fmla="*/ 10727 w 10937"/>
              <a:gd name="connsiteY2" fmla="*/ 679 h 11801"/>
              <a:gd name="connsiteX3" fmla="*/ 10157 w 10937"/>
              <a:gd name="connsiteY3" fmla="*/ 3284 h 11801"/>
              <a:gd name="connsiteX4" fmla="*/ 6559 w 10937"/>
              <a:gd name="connsiteY4" fmla="*/ 9589 h 11801"/>
              <a:gd name="connsiteX5" fmla="*/ 2340 w 10937"/>
              <a:gd name="connsiteY5" fmla="*/ 11692 h 11801"/>
              <a:gd name="connsiteX6" fmla="*/ 209 w 10937"/>
              <a:gd name="connsiteY6" fmla="*/ 6698 h 11801"/>
              <a:gd name="connsiteX0" fmla="*/ 334 w 9875"/>
              <a:gd name="connsiteY0" fmla="*/ 4034 h 11771"/>
              <a:gd name="connsiteX1" fmla="*/ 6352 w 9875"/>
              <a:gd name="connsiteY1" fmla="*/ 328 h 11771"/>
              <a:gd name="connsiteX2" fmla="*/ 9665 w 9875"/>
              <a:gd name="connsiteY2" fmla="*/ 499 h 11771"/>
              <a:gd name="connsiteX3" fmla="*/ 9095 w 9875"/>
              <a:gd name="connsiteY3" fmla="*/ 3104 h 11771"/>
              <a:gd name="connsiteX4" fmla="*/ 5497 w 9875"/>
              <a:gd name="connsiteY4" fmla="*/ 9409 h 11771"/>
              <a:gd name="connsiteX5" fmla="*/ 1278 w 9875"/>
              <a:gd name="connsiteY5" fmla="*/ 11512 h 11771"/>
              <a:gd name="connsiteX6" fmla="*/ 334 w 9875"/>
              <a:gd name="connsiteY6" fmla="*/ 4034 h 11771"/>
              <a:gd name="connsiteX0" fmla="*/ 338 w 10066"/>
              <a:gd name="connsiteY0" fmla="*/ 3478 h 10036"/>
              <a:gd name="connsiteX1" fmla="*/ 6432 w 10066"/>
              <a:gd name="connsiteY1" fmla="*/ 330 h 10036"/>
              <a:gd name="connsiteX2" fmla="*/ 9787 w 10066"/>
              <a:gd name="connsiteY2" fmla="*/ 475 h 10036"/>
              <a:gd name="connsiteX3" fmla="*/ 9396 w 10066"/>
              <a:gd name="connsiteY3" fmla="*/ 3694 h 10036"/>
              <a:gd name="connsiteX4" fmla="*/ 5567 w 10066"/>
              <a:gd name="connsiteY4" fmla="*/ 8044 h 10036"/>
              <a:gd name="connsiteX5" fmla="*/ 1294 w 10066"/>
              <a:gd name="connsiteY5" fmla="*/ 9831 h 10036"/>
              <a:gd name="connsiteX6" fmla="*/ 338 w 10066"/>
              <a:gd name="connsiteY6" fmla="*/ 3478 h 1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6" h="10036">
                <a:moveTo>
                  <a:pt x="338" y="3478"/>
                </a:moveTo>
                <a:cubicBezTo>
                  <a:pt x="1195" y="1895"/>
                  <a:pt x="4858" y="830"/>
                  <a:pt x="6432" y="330"/>
                </a:cubicBezTo>
                <a:cubicBezTo>
                  <a:pt x="8007" y="-171"/>
                  <a:pt x="9293" y="-86"/>
                  <a:pt x="9787" y="475"/>
                </a:cubicBezTo>
                <a:cubicBezTo>
                  <a:pt x="10281" y="1036"/>
                  <a:pt x="10100" y="2432"/>
                  <a:pt x="9396" y="3694"/>
                </a:cubicBezTo>
                <a:cubicBezTo>
                  <a:pt x="8692" y="4956"/>
                  <a:pt x="6917" y="7021"/>
                  <a:pt x="5567" y="8044"/>
                </a:cubicBezTo>
                <a:cubicBezTo>
                  <a:pt x="4217" y="9067"/>
                  <a:pt x="2165" y="10592"/>
                  <a:pt x="1294" y="9831"/>
                </a:cubicBezTo>
                <a:cubicBezTo>
                  <a:pt x="423" y="9070"/>
                  <a:pt x="-518" y="5062"/>
                  <a:pt x="338" y="3478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Блок-схема: подготовка 8">
            <a:extLst>
              <a:ext uri="{FF2B5EF4-FFF2-40B4-BE49-F238E27FC236}">
                <a16:creationId xmlns:a16="http://schemas.microsoft.com/office/drawing/2014/main" id="{66D259D0-2C82-4856-BA4F-64F4DDF012A3}"/>
              </a:ext>
            </a:extLst>
          </p:cNvPr>
          <p:cNvSpPr/>
          <p:nvPr userDrawn="1"/>
        </p:nvSpPr>
        <p:spPr>
          <a:xfrm rot="2913810">
            <a:off x="969905" y="1677471"/>
            <a:ext cx="9361037" cy="988493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209 w 10218"/>
              <a:gd name="connsiteY0" fmla="*/ 6429 h 11532"/>
              <a:gd name="connsiteX1" fmla="*/ 7414 w 10218"/>
              <a:gd name="connsiteY1" fmla="*/ 239 h 11532"/>
              <a:gd name="connsiteX2" fmla="*/ 8734 w 10218"/>
              <a:gd name="connsiteY2" fmla="*/ 1435 h 11532"/>
              <a:gd name="connsiteX3" fmla="*/ 10157 w 10218"/>
              <a:gd name="connsiteY3" fmla="*/ 3015 h 11532"/>
              <a:gd name="connsiteX4" fmla="*/ 6559 w 10218"/>
              <a:gd name="connsiteY4" fmla="*/ 9320 h 11532"/>
              <a:gd name="connsiteX5" fmla="*/ 2340 w 10218"/>
              <a:gd name="connsiteY5" fmla="*/ 11423 h 11532"/>
              <a:gd name="connsiteX6" fmla="*/ 209 w 10218"/>
              <a:gd name="connsiteY6" fmla="*/ 6429 h 11532"/>
              <a:gd name="connsiteX0" fmla="*/ 209 w 10937"/>
              <a:gd name="connsiteY0" fmla="*/ 6698 h 11801"/>
              <a:gd name="connsiteX1" fmla="*/ 7414 w 10937"/>
              <a:gd name="connsiteY1" fmla="*/ 508 h 11801"/>
              <a:gd name="connsiteX2" fmla="*/ 10727 w 10937"/>
              <a:gd name="connsiteY2" fmla="*/ 679 h 11801"/>
              <a:gd name="connsiteX3" fmla="*/ 10157 w 10937"/>
              <a:gd name="connsiteY3" fmla="*/ 3284 h 11801"/>
              <a:gd name="connsiteX4" fmla="*/ 6559 w 10937"/>
              <a:gd name="connsiteY4" fmla="*/ 9589 h 11801"/>
              <a:gd name="connsiteX5" fmla="*/ 2340 w 10937"/>
              <a:gd name="connsiteY5" fmla="*/ 11692 h 11801"/>
              <a:gd name="connsiteX6" fmla="*/ 209 w 10937"/>
              <a:gd name="connsiteY6" fmla="*/ 6698 h 11801"/>
              <a:gd name="connsiteX0" fmla="*/ 334 w 9875"/>
              <a:gd name="connsiteY0" fmla="*/ 4034 h 11771"/>
              <a:gd name="connsiteX1" fmla="*/ 6352 w 9875"/>
              <a:gd name="connsiteY1" fmla="*/ 328 h 11771"/>
              <a:gd name="connsiteX2" fmla="*/ 9665 w 9875"/>
              <a:gd name="connsiteY2" fmla="*/ 499 h 11771"/>
              <a:gd name="connsiteX3" fmla="*/ 9095 w 9875"/>
              <a:gd name="connsiteY3" fmla="*/ 3104 h 11771"/>
              <a:gd name="connsiteX4" fmla="*/ 5497 w 9875"/>
              <a:gd name="connsiteY4" fmla="*/ 9409 h 11771"/>
              <a:gd name="connsiteX5" fmla="*/ 1278 w 9875"/>
              <a:gd name="connsiteY5" fmla="*/ 11512 h 11771"/>
              <a:gd name="connsiteX6" fmla="*/ 334 w 9875"/>
              <a:gd name="connsiteY6" fmla="*/ 4034 h 11771"/>
              <a:gd name="connsiteX0" fmla="*/ 338 w 10066"/>
              <a:gd name="connsiteY0" fmla="*/ 3478 h 10036"/>
              <a:gd name="connsiteX1" fmla="*/ 6432 w 10066"/>
              <a:gd name="connsiteY1" fmla="*/ 330 h 10036"/>
              <a:gd name="connsiteX2" fmla="*/ 9787 w 10066"/>
              <a:gd name="connsiteY2" fmla="*/ 475 h 10036"/>
              <a:gd name="connsiteX3" fmla="*/ 9396 w 10066"/>
              <a:gd name="connsiteY3" fmla="*/ 3694 h 10036"/>
              <a:gd name="connsiteX4" fmla="*/ 5567 w 10066"/>
              <a:gd name="connsiteY4" fmla="*/ 8044 h 10036"/>
              <a:gd name="connsiteX5" fmla="*/ 1294 w 10066"/>
              <a:gd name="connsiteY5" fmla="*/ 9831 h 10036"/>
              <a:gd name="connsiteX6" fmla="*/ 338 w 10066"/>
              <a:gd name="connsiteY6" fmla="*/ 3478 h 10036"/>
              <a:gd name="connsiteX0" fmla="*/ 338 w 24670"/>
              <a:gd name="connsiteY0" fmla="*/ 19909 h 26467"/>
              <a:gd name="connsiteX1" fmla="*/ 6432 w 24670"/>
              <a:gd name="connsiteY1" fmla="*/ 16761 h 26467"/>
              <a:gd name="connsiteX2" fmla="*/ 24656 w 24670"/>
              <a:gd name="connsiteY2" fmla="*/ 16 h 26467"/>
              <a:gd name="connsiteX3" fmla="*/ 9396 w 24670"/>
              <a:gd name="connsiteY3" fmla="*/ 20125 h 26467"/>
              <a:gd name="connsiteX4" fmla="*/ 5567 w 24670"/>
              <a:gd name="connsiteY4" fmla="*/ 24475 h 26467"/>
              <a:gd name="connsiteX5" fmla="*/ 1294 w 24670"/>
              <a:gd name="connsiteY5" fmla="*/ 26262 h 26467"/>
              <a:gd name="connsiteX6" fmla="*/ 338 w 24670"/>
              <a:gd name="connsiteY6" fmla="*/ 19909 h 26467"/>
              <a:gd name="connsiteX0" fmla="*/ 1348 w 26296"/>
              <a:gd name="connsiteY0" fmla="*/ 21151 h 27709"/>
              <a:gd name="connsiteX1" fmla="*/ 21193 w 26296"/>
              <a:gd name="connsiteY1" fmla="*/ 4186 h 27709"/>
              <a:gd name="connsiteX2" fmla="*/ 25666 w 26296"/>
              <a:gd name="connsiteY2" fmla="*/ 1258 h 27709"/>
              <a:gd name="connsiteX3" fmla="*/ 10406 w 26296"/>
              <a:gd name="connsiteY3" fmla="*/ 21367 h 27709"/>
              <a:gd name="connsiteX4" fmla="*/ 6577 w 26296"/>
              <a:gd name="connsiteY4" fmla="*/ 25717 h 27709"/>
              <a:gd name="connsiteX5" fmla="*/ 2304 w 26296"/>
              <a:gd name="connsiteY5" fmla="*/ 27504 h 27709"/>
              <a:gd name="connsiteX6" fmla="*/ 1348 w 26296"/>
              <a:gd name="connsiteY6" fmla="*/ 21151 h 27709"/>
              <a:gd name="connsiteX0" fmla="*/ 2150 w 24499"/>
              <a:gd name="connsiteY0" fmla="*/ 22474 h 27676"/>
              <a:gd name="connsiteX1" fmla="*/ 19448 w 24499"/>
              <a:gd name="connsiteY1" fmla="*/ 4229 h 27676"/>
              <a:gd name="connsiteX2" fmla="*/ 23921 w 24499"/>
              <a:gd name="connsiteY2" fmla="*/ 1301 h 27676"/>
              <a:gd name="connsiteX3" fmla="*/ 8661 w 24499"/>
              <a:gd name="connsiteY3" fmla="*/ 21410 h 27676"/>
              <a:gd name="connsiteX4" fmla="*/ 4832 w 24499"/>
              <a:gd name="connsiteY4" fmla="*/ 25760 h 27676"/>
              <a:gd name="connsiteX5" fmla="*/ 559 w 24499"/>
              <a:gd name="connsiteY5" fmla="*/ 27547 h 27676"/>
              <a:gd name="connsiteX6" fmla="*/ 2150 w 24499"/>
              <a:gd name="connsiteY6" fmla="*/ 22474 h 27676"/>
              <a:gd name="connsiteX0" fmla="*/ 1636 w 25371"/>
              <a:gd name="connsiteY0" fmla="*/ 21613 h 27696"/>
              <a:gd name="connsiteX1" fmla="*/ 20293 w 25371"/>
              <a:gd name="connsiteY1" fmla="*/ 4201 h 27696"/>
              <a:gd name="connsiteX2" fmla="*/ 24766 w 25371"/>
              <a:gd name="connsiteY2" fmla="*/ 1273 h 27696"/>
              <a:gd name="connsiteX3" fmla="*/ 9506 w 25371"/>
              <a:gd name="connsiteY3" fmla="*/ 21382 h 27696"/>
              <a:gd name="connsiteX4" fmla="*/ 5677 w 25371"/>
              <a:gd name="connsiteY4" fmla="*/ 25732 h 27696"/>
              <a:gd name="connsiteX5" fmla="*/ 1404 w 25371"/>
              <a:gd name="connsiteY5" fmla="*/ 27519 h 27696"/>
              <a:gd name="connsiteX6" fmla="*/ 1636 w 25371"/>
              <a:gd name="connsiteY6" fmla="*/ 21613 h 27696"/>
              <a:gd name="connsiteX0" fmla="*/ 1636 w 25139"/>
              <a:gd name="connsiteY0" fmla="*/ 21214 h 27297"/>
              <a:gd name="connsiteX1" fmla="*/ 18466 w 25139"/>
              <a:gd name="connsiteY1" fmla="*/ 5445 h 27297"/>
              <a:gd name="connsiteX2" fmla="*/ 20293 w 25139"/>
              <a:gd name="connsiteY2" fmla="*/ 3802 h 27297"/>
              <a:gd name="connsiteX3" fmla="*/ 24766 w 25139"/>
              <a:gd name="connsiteY3" fmla="*/ 874 h 27297"/>
              <a:gd name="connsiteX4" fmla="*/ 9506 w 25139"/>
              <a:gd name="connsiteY4" fmla="*/ 20983 h 27297"/>
              <a:gd name="connsiteX5" fmla="*/ 5677 w 25139"/>
              <a:gd name="connsiteY5" fmla="*/ 25333 h 27297"/>
              <a:gd name="connsiteX6" fmla="*/ 1404 w 25139"/>
              <a:gd name="connsiteY6" fmla="*/ 27120 h 27297"/>
              <a:gd name="connsiteX7" fmla="*/ 1636 w 25139"/>
              <a:gd name="connsiteY7" fmla="*/ 21214 h 27297"/>
              <a:gd name="connsiteX0" fmla="*/ 1154 w 24706"/>
              <a:gd name="connsiteY0" fmla="*/ 21357 h 27440"/>
              <a:gd name="connsiteX1" fmla="*/ 13076 w 24706"/>
              <a:gd name="connsiteY1" fmla="*/ 12398 h 27440"/>
              <a:gd name="connsiteX2" fmla="*/ 19811 w 24706"/>
              <a:gd name="connsiteY2" fmla="*/ 3945 h 27440"/>
              <a:gd name="connsiteX3" fmla="*/ 24284 w 24706"/>
              <a:gd name="connsiteY3" fmla="*/ 1017 h 27440"/>
              <a:gd name="connsiteX4" fmla="*/ 9024 w 24706"/>
              <a:gd name="connsiteY4" fmla="*/ 21126 h 27440"/>
              <a:gd name="connsiteX5" fmla="*/ 5195 w 24706"/>
              <a:gd name="connsiteY5" fmla="*/ 25476 h 27440"/>
              <a:gd name="connsiteX6" fmla="*/ 922 w 24706"/>
              <a:gd name="connsiteY6" fmla="*/ 27263 h 27440"/>
              <a:gd name="connsiteX7" fmla="*/ 1154 w 24706"/>
              <a:gd name="connsiteY7" fmla="*/ 21357 h 27440"/>
              <a:gd name="connsiteX0" fmla="*/ 1154 w 24692"/>
              <a:gd name="connsiteY0" fmla="*/ 21628 h 27711"/>
              <a:gd name="connsiteX1" fmla="*/ 13076 w 24692"/>
              <a:gd name="connsiteY1" fmla="*/ 12669 h 27711"/>
              <a:gd name="connsiteX2" fmla="*/ 19698 w 24692"/>
              <a:gd name="connsiteY2" fmla="*/ 3181 h 27711"/>
              <a:gd name="connsiteX3" fmla="*/ 24284 w 24692"/>
              <a:gd name="connsiteY3" fmla="*/ 1288 h 27711"/>
              <a:gd name="connsiteX4" fmla="*/ 9024 w 24692"/>
              <a:gd name="connsiteY4" fmla="*/ 21397 h 27711"/>
              <a:gd name="connsiteX5" fmla="*/ 5195 w 24692"/>
              <a:gd name="connsiteY5" fmla="*/ 25747 h 27711"/>
              <a:gd name="connsiteX6" fmla="*/ 922 w 24692"/>
              <a:gd name="connsiteY6" fmla="*/ 27534 h 27711"/>
              <a:gd name="connsiteX7" fmla="*/ 1154 w 24692"/>
              <a:gd name="connsiteY7" fmla="*/ 21628 h 2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92" h="27711">
                <a:moveTo>
                  <a:pt x="1154" y="21628"/>
                </a:moveTo>
                <a:cubicBezTo>
                  <a:pt x="3180" y="19151"/>
                  <a:pt x="9967" y="15571"/>
                  <a:pt x="13076" y="12669"/>
                </a:cubicBezTo>
                <a:cubicBezTo>
                  <a:pt x="16185" y="9767"/>
                  <a:pt x="17830" y="5078"/>
                  <a:pt x="19698" y="3181"/>
                </a:cubicBezTo>
                <a:cubicBezTo>
                  <a:pt x="21566" y="1284"/>
                  <a:pt x="26063" y="-1748"/>
                  <a:pt x="24284" y="1288"/>
                </a:cubicBezTo>
                <a:cubicBezTo>
                  <a:pt x="22505" y="4324"/>
                  <a:pt x="12205" y="17321"/>
                  <a:pt x="9024" y="21397"/>
                </a:cubicBezTo>
                <a:cubicBezTo>
                  <a:pt x="5843" y="25473"/>
                  <a:pt x="6545" y="24724"/>
                  <a:pt x="5195" y="25747"/>
                </a:cubicBezTo>
                <a:cubicBezTo>
                  <a:pt x="3845" y="26770"/>
                  <a:pt x="1595" y="28220"/>
                  <a:pt x="922" y="27534"/>
                </a:cubicBezTo>
                <a:cubicBezTo>
                  <a:pt x="249" y="26848"/>
                  <a:pt x="-872" y="24106"/>
                  <a:pt x="1154" y="21628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E0D9D-BAE9-41EE-8920-C823CE5D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570C94-9031-4668-9A60-3DD2B919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7F1ED-D46C-447A-ADF8-DE236AE8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Изображение выглядит как человек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84230BBA-38F7-42F1-8EEA-87BA1C014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743" y="4180114"/>
            <a:ext cx="6565743" cy="2677885"/>
          </a:xfrm>
          <a:prstGeom prst="rect">
            <a:avLst/>
          </a:prstGeom>
        </p:spPr>
      </p:pic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BE916754-89D7-474D-BCEA-2F050316A7C1}"/>
              </a:ext>
            </a:extLst>
          </p:cNvPr>
          <p:cNvSpPr/>
          <p:nvPr userDrawn="1"/>
        </p:nvSpPr>
        <p:spPr>
          <a:xfrm rot="2913810">
            <a:off x="8732202" y="-979937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2112694"/>
            <a:ext cx="7091259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52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A4DD0ED0-EB2E-492A-96B3-D7E000F1E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17" y="4077196"/>
            <a:ext cx="6818083" cy="278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1C2B7B-7142-47F9-AF11-2C9EBDC2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054209-3BE7-4368-A9EF-E600887F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1D74B9-95DE-48D5-9B58-79F99AC5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41152-4C68-4D00-AF86-91B0CEEC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9E78C-E6B3-420F-AB20-68BB2A0C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AA42B-6821-40D1-87E4-85525481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A0864-7692-4562-8E27-D5BF4199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62803-F3E9-4358-BF9C-9D900299F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12CDC-EF1F-49E1-AAFA-51AE3F77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45883-C223-4357-8EAB-6E2FB5C12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E12D9F-3544-4F7D-B895-5A141FF09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5AC944-3F9B-4171-B94F-80995642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C8BBA4-3561-4386-B297-85B000CB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F86D95-1EF4-4D86-8C24-26D6CB84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E40CC-2DEF-492D-8BD7-0AB04A53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15BD96-B477-40AD-B52D-704AF96CD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EC4CE4-584C-4A80-9BA6-81710A9A3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7D77F5-BC67-4395-B0FE-786C5A9A8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CCD36F-50A3-4879-9A16-CBC0BFAFD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1ED1A-D852-44D1-B814-8E782F8B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88F2A8-C2E9-4969-9E9A-D14AB805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6B4217-CB1E-425F-BBAF-FEBE1FCD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097B-DB91-4A3D-BBE2-0527D893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BC59C2-76F8-47C8-B192-E3EB630BA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F1B5A6-812C-4F0E-A9CB-2A88D278E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6F94-6A76-4546-AB4E-8591D96FEAC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D50E00-61C0-4B29-B7D8-FC936E63E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8AB7E-74FF-4748-81E1-8481B38CA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6"/>
            <a:extLst>
              <a:ext uri="{FF2B5EF4-FFF2-40B4-BE49-F238E27FC236}">
                <a16:creationId xmlns:a16="http://schemas.microsoft.com/office/drawing/2014/main" id="{2A6D8B76-6E1C-4995-A072-EAA7935A06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5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C722F-1249-4DE4-9AA4-23E22521E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49" y="1906683"/>
            <a:ext cx="7805821" cy="2387600"/>
          </a:xfrm>
        </p:spPr>
        <p:txBody>
          <a:bodyPr>
            <a:noAutofit/>
          </a:bodyPr>
          <a:lstStyle/>
          <a:p>
            <a:r>
              <a:rPr lang="ru-RU" dirty="0" smtClean="0"/>
              <a:t>Годовой отчет по воспитательной работе «</a:t>
            </a:r>
            <a:r>
              <a:rPr lang="en-US" dirty="0" err="1" smtClean="0"/>
              <a:t>Tarlan</a:t>
            </a:r>
            <a:r>
              <a:rPr lang="en-US" dirty="0" smtClean="0"/>
              <a:t> school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2022-2023 </a:t>
            </a:r>
            <a:r>
              <a:rPr lang="ru-RU" dirty="0" err="1" smtClean="0"/>
              <a:t>уч.год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5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Спортивная жизнь школы в этом учебном году была насыщенной.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-160119" y="5086336"/>
            <a:ext cx="5467004" cy="22729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Проводились соревнования по волейболу</a:t>
            </a:r>
            <a:r>
              <a:rPr lang="ru-RU" sz="2400" b="1" u="sng" dirty="0">
                <a:solidFill>
                  <a:srgbClr val="FF0000"/>
                </a:solidFill>
              </a:rPr>
              <a:t>. 1 место занял 11 А класс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82149" y="5086336"/>
            <a:ext cx="3657600" cy="18941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Команда учащихся школы завоевала </a:t>
            </a:r>
            <a:r>
              <a:rPr lang="ru-RU" b="1" u="sng" dirty="0">
                <a:solidFill>
                  <a:srgbClr val="FF0000"/>
                </a:solidFill>
              </a:rPr>
              <a:t>4 место </a:t>
            </a:r>
            <a:r>
              <a:rPr lang="ru-RU" dirty="0"/>
              <a:t>в открытом первенстве школы «</a:t>
            </a:r>
            <a:r>
              <a:rPr lang="ru-RU" dirty="0" err="1"/>
              <a:t>Тамос</a:t>
            </a:r>
            <a:r>
              <a:rPr lang="ru-RU" dirty="0"/>
              <a:t>» по футболу</a:t>
            </a:r>
          </a:p>
          <a:p>
            <a:pPr algn="ctr"/>
            <a:endParaRPr lang="ru-RU" dirty="0"/>
          </a:p>
        </p:txBody>
      </p:sp>
      <p:sp>
        <p:nvSpPr>
          <p:cNvPr id="6" name="Параллелограмм 5"/>
          <p:cNvSpPr/>
          <p:nvPr/>
        </p:nvSpPr>
        <p:spPr>
          <a:xfrm>
            <a:off x="2823135" y="2708250"/>
            <a:ext cx="2971800" cy="2828811"/>
          </a:xfrm>
          <a:prstGeom prst="parallelogram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20 сентября прошла игра со школой «Магистр». Счет 4:2 в нашу пользу!</a:t>
            </a:r>
          </a:p>
          <a:p>
            <a:pPr algn="ctr"/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997981" y="1000734"/>
            <a:ext cx="4981303" cy="2994027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13 октября сборная школы встречалась с командой школы «</a:t>
            </a:r>
            <a:r>
              <a:rPr lang="ru-RU" dirty="0" err="1"/>
              <a:t>Бобек</a:t>
            </a:r>
            <a:r>
              <a:rPr lang="ru-RU" dirty="0"/>
              <a:t>». К сожалению встреча закончилась со счетом 3:2 в пользу «</a:t>
            </a:r>
            <a:r>
              <a:rPr lang="ru-RU" dirty="0" err="1"/>
              <a:t>Бобек</a:t>
            </a:r>
            <a:r>
              <a:rPr lang="ru-RU" dirty="0"/>
              <a:t>».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042262" y="1128031"/>
            <a:ext cx="3166653" cy="27458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Команда учащихся школы завоевала </a:t>
            </a:r>
            <a:endParaRPr lang="ru-RU" dirty="0" smtClean="0"/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5 </a:t>
            </a:r>
            <a:r>
              <a:rPr lang="ru-RU" b="1" u="sng" dirty="0">
                <a:solidFill>
                  <a:srgbClr val="FF0000"/>
                </a:solidFill>
              </a:rPr>
              <a:t>место </a:t>
            </a:r>
            <a:r>
              <a:rPr lang="ru-RU" dirty="0"/>
              <a:t>в открытом первенстве школы «</a:t>
            </a:r>
            <a:r>
              <a:rPr lang="ru-RU" dirty="0" err="1"/>
              <a:t>Тамос</a:t>
            </a:r>
            <a:r>
              <a:rPr lang="ru-RU" dirty="0"/>
              <a:t>» по баскетболу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33" y="1123280"/>
            <a:ext cx="4556760" cy="1658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Первенство школы среди девушек взяла </a:t>
            </a:r>
            <a:r>
              <a:rPr lang="ru-RU" dirty="0" err="1"/>
              <a:t>Армуллаева</a:t>
            </a:r>
            <a:r>
              <a:rPr lang="ru-RU" dirty="0"/>
              <a:t> </a:t>
            </a:r>
            <a:r>
              <a:rPr lang="ru-RU" dirty="0" err="1"/>
              <a:t>Наргиза</a:t>
            </a:r>
            <a:r>
              <a:rPr lang="ru-RU" dirty="0"/>
              <a:t> по настольному теннису, а так же она награждена за занятое </a:t>
            </a:r>
            <a:r>
              <a:rPr lang="ru-RU" b="1" u="sng" dirty="0">
                <a:solidFill>
                  <a:srgbClr val="FF0000"/>
                </a:solidFill>
              </a:rPr>
              <a:t>3 место </a:t>
            </a:r>
            <a:r>
              <a:rPr lang="ru-RU" dirty="0"/>
              <a:t>в первенстве школ города по волейболу</a:t>
            </a: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02" y="3644152"/>
            <a:ext cx="3545919" cy="265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4" y="2530763"/>
            <a:ext cx="2195997" cy="29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0608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2777"/>
            <a:ext cx="10515600" cy="6008914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Традиционным стали соревнования по армрестлингу</a:t>
            </a:r>
            <a:r>
              <a:rPr lang="ru-RU" dirty="0" smtClean="0"/>
              <a:t>.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Ходжамбердиев</a:t>
            </a:r>
            <a:r>
              <a:rPr lang="ru-RU" b="1" dirty="0" smtClean="0">
                <a:solidFill>
                  <a:schemeClr val="tx1"/>
                </a:solidFill>
              </a:rPr>
              <a:t> Амир – 1 место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Абилкаир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Арнур</a:t>
            </a:r>
            <a:r>
              <a:rPr lang="ru-RU" b="1" dirty="0" smtClean="0">
                <a:solidFill>
                  <a:schemeClr val="tx1"/>
                </a:solidFill>
              </a:rPr>
              <a:t> – 2 место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Трачук</a:t>
            </a:r>
            <a:r>
              <a:rPr lang="ru-RU" b="1" dirty="0" smtClean="0">
                <a:solidFill>
                  <a:schemeClr val="tx1"/>
                </a:solidFill>
              </a:rPr>
              <a:t> Семен – 3 место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14 декабря состоялась товарищеская встреча с командой по армрестлингу школы «</a:t>
            </a:r>
            <a:r>
              <a:rPr lang="ru-RU" b="1" dirty="0" err="1" smtClean="0">
                <a:solidFill>
                  <a:schemeClr val="tx1"/>
                </a:solidFill>
              </a:rPr>
              <a:t>Бобек</a:t>
            </a:r>
            <a:r>
              <a:rPr lang="ru-RU" b="1" dirty="0" smtClean="0">
                <a:solidFill>
                  <a:schemeClr val="tx1"/>
                </a:solidFill>
              </a:rPr>
              <a:t>». Они оказались сильнее?!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4" y="1637211"/>
            <a:ext cx="2122715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09" y="2198914"/>
            <a:ext cx="2514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2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99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Итоги спортивных соревнований на уровне школы: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69335"/>
          </a:xfrm>
        </p:spPr>
        <p:txBody>
          <a:bodyPr/>
          <a:lstStyle/>
          <a:p>
            <a:r>
              <a:rPr lang="ru-RU" dirty="0" smtClean="0"/>
              <a:t>1. с 10 по 14 октября 2022 года – неделя футбола!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1 место -  4 А класс			1 место – 7 А класс</a:t>
            </a:r>
          </a:p>
          <a:p>
            <a:r>
              <a:rPr lang="ru-RU" dirty="0" smtClean="0"/>
              <a:t>2 место – 2 Б класс			2 место – 7 Б класс</a:t>
            </a:r>
          </a:p>
          <a:p>
            <a:r>
              <a:rPr lang="ru-RU" dirty="0" smtClean="0"/>
              <a:t>3 место – 3 Б класс			3 место – 6 А класс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2" y="4683443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22" y="4629014"/>
            <a:ext cx="3396343" cy="25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0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1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Итоги спортивных соревнований на уровне </a:t>
            </a:r>
            <a:r>
              <a:rPr lang="ru-RU" dirty="0" smtClean="0">
                <a:solidFill>
                  <a:srgbClr val="FF0000"/>
                </a:solidFill>
              </a:rPr>
              <a:t>города: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 апреля 2023 года – футбольная команда 3-6 классов заняла 4 место </a:t>
            </a:r>
          </a:p>
          <a:p>
            <a:r>
              <a:rPr lang="ru-RU" dirty="0" smtClean="0"/>
              <a:t>9 апреля 2023 года – волейбольная команда 8-11 классов заняла 3 место</a:t>
            </a:r>
          </a:p>
          <a:p>
            <a:r>
              <a:rPr lang="ru-RU" dirty="0" smtClean="0"/>
              <a:t>15 апреля 2023 года – баскетбольная команда заняла 5 место</a:t>
            </a:r>
          </a:p>
          <a:p>
            <a:r>
              <a:rPr lang="ru-RU" dirty="0" smtClean="0"/>
              <a:t>27 мая 2023 года – футбольная команда 4 место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0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706" y="245019"/>
            <a:ext cx="10515600" cy="4351338"/>
          </a:xfrm>
        </p:spPr>
        <p:txBody>
          <a:bodyPr/>
          <a:lstStyle/>
          <a:p>
            <a:r>
              <a:rPr lang="ru-RU" dirty="0"/>
              <a:t>Развивается и школьный театр. В этом году нас порадовали своими постановками 2 а класс:  была показана сказка «Теремок»  </a:t>
            </a:r>
          </a:p>
          <a:p>
            <a:r>
              <a:rPr lang="ru-RU" dirty="0"/>
              <a:t>7Б, 10-11 </a:t>
            </a:r>
            <a:r>
              <a:rPr lang="ru-RU" dirty="0" err="1"/>
              <a:t>кл</a:t>
            </a:r>
            <a:r>
              <a:rPr lang="ru-RU" dirty="0"/>
              <a:t> представили зрителям постановку «Женщина, любовь, весна», приуроченного к 15 апреля Дню </a:t>
            </a:r>
            <a:r>
              <a:rPr lang="ru-RU" dirty="0" smtClean="0"/>
              <a:t>Козы </a:t>
            </a:r>
            <a:r>
              <a:rPr lang="ru-RU" dirty="0" err="1" smtClean="0"/>
              <a:t>Корпеш</a:t>
            </a:r>
            <a:r>
              <a:rPr lang="ru-RU" dirty="0" smtClean="0"/>
              <a:t> и Баян Сулу.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1" y="2636882"/>
            <a:ext cx="2548347" cy="339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2" y="2361904"/>
            <a:ext cx="3442606" cy="459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93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линии Ассоциированных школ ЮНЕСКО: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7097"/>
            <a:ext cx="10515600" cy="542108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-</a:t>
            </a:r>
            <a:r>
              <a:rPr lang="ru-RU" dirty="0"/>
              <a:t>Конкурс стихотворений среди учащихся и учителей Ассоциированных школ ЮНЕСКО в Республике Казахстан, посвященный 70-летию проекта «Ассоциированные школы ЮНЕСКО» </a:t>
            </a:r>
          </a:p>
          <a:p>
            <a:r>
              <a:rPr lang="ru-RU" dirty="0"/>
              <a:t>- «Ледники Алматы» выставка рисунков при Немецко-Казахском университете</a:t>
            </a:r>
          </a:p>
          <a:p>
            <a:r>
              <a:rPr lang="ru-RU" dirty="0"/>
              <a:t>-Конкурс эссе, посвященный Дню Победы</a:t>
            </a:r>
          </a:p>
          <a:p>
            <a:r>
              <a:rPr lang="ru-RU" dirty="0"/>
              <a:t>-Конкурс эссе, посвященный Международному женскому дню</a:t>
            </a:r>
          </a:p>
          <a:p>
            <a:r>
              <a:rPr lang="ru-RU" dirty="0"/>
              <a:t>-Был выпущен очередной сборник стихов с участием сл. Учащихся:</a:t>
            </a:r>
          </a:p>
          <a:p>
            <a:r>
              <a:rPr lang="ru-RU" dirty="0"/>
              <a:t>1. </a:t>
            </a:r>
            <a:r>
              <a:rPr lang="ru-RU" dirty="0" err="1"/>
              <a:t>Байкова</a:t>
            </a:r>
            <a:r>
              <a:rPr lang="ru-RU" dirty="0"/>
              <a:t> Д (11 </a:t>
            </a:r>
            <a:r>
              <a:rPr lang="ru-RU" dirty="0" err="1"/>
              <a:t>кл</a:t>
            </a:r>
            <a:r>
              <a:rPr lang="ru-RU" dirty="0"/>
              <a:t>)</a:t>
            </a:r>
          </a:p>
          <a:p>
            <a:r>
              <a:rPr lang="ru-RU" dirty="0"/>
              <a:t>2. </a:t>
            </a:r>
            <a:r>
              <a:rPr lang="ru-RU" dirty="0" err="1"/>
              <a:t>Егизбаева</a:t>
            </a:r>
            <a:r>
              <a:rPr lang="ru-RU" dirty="0"/>
              <a:t> З (10 </a:t>
            </a:r>
            <a:r>
              <a:rPr lang="ru-RU" dirty="0" err="1"/>
              <a:t>кл</a:t>
            </a:r>
            <a:r>
              <a:rPr lang="ru-RU" dirty="0"/>
              <a:t>)</a:t>
            </a:r>
          </a:p>
          <a:p>
            <a:r>
              <a:rPr lang="ru-RU" dirty="0"/>
              <a:t>3. Казачкова Ю (9Б)</a:t>
            </a:r>
          </a:p>
          <a:p>
            <a:r>
              <a:rPr lang="ru-RU" dirty="0"/>
              <a:t>4. </a:t>
            </a:r>
            <a:r>
              <a:rPr lang="ru-RU" dirty="0" err="1"/>
              <a:t>Абеленцев</a:t>
            </a:r>
            <a:r>
              <a:rPr lang="ru-RU" dirty="0"/>
              <a:t> М (7 Б)</a:t>
            </a:r>
          </a:p>
          <a:p>
            <a:r>
              <a:rPr lang="ru-RU" dirty="0"/>
              <a:t>5. Зайнуллин Д (7 Б)</a:t>
            </a:r>
          </a:p>
          <a:p>
            <a:r>
              <a:rPr lang="ru-RU" dirty="0"/>
              <a:t>6. </a:t>
            </a:r>
            <a:r>
              <a:rPr lang="ru-RU" dirty="0" err="1"/>
              <a:t>Абдрахманова</a:t>
            </a:r>
            <a:r>
              <a:rPr lang="ru-RU" dirty="0"/>
              <a:t> А (7 Б)</a:t>
            </a:r>
          </a:p>
          <a:p>
            <a:r>
              <a:rPr lang="ru-RU" dirty="0"/>
              <a:t>7. </a:t>
            </a:r>
            <a:r>
              <a:rPr lang="ru-RU" dirty="0" err="1"/>
              <a:t>Кретова</a:t>
            </a:r>
            <a:r>
              <a:rPr lang="ru-RU" dirty="0"/>
              <a:t> В (8 )</a:t>
            </a:r>
          </a:p>
          <a:p>
            <a:r>
              <a:rPr lang="ru-RU" dirty="0"/>
              <a:t>8. Попов В. (8)</a:t>
            </a:r>
          </a:p>
          <a:p>
            <a:r>
              <a:rPr lang="ru-RU" dirty="0"/>
              <a:t>9. Савельева В (8)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87" y="2422843"/>
            <a:ext cx="3199005" cy="426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D99CD-C6AE-43D7-A784-5BF49FF5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2" y="121453"/>
            <a:ext cx="12192000" cy="601526"/>
          </a:xfrm>
        </p:spPr>
        <p:txBody>
          <a:bodyPr>
            <a:normAutofit/>
          </a:bodyPr>
          <a:lstStyle/>
          <a:p>
            <a:r>
              <a:rPr lang="ru-RU" sz="3200" dirty="0"/>
              <a:t>На  год было запланировано – 25  мероприятий, проведено – 20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9635" y="1440831"/>
            <a:ext cx="55778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1.	Проведение профилактических бесед по несчастным случаям на дорогах</a:t>
            </a:r>
          </a:p>
          <a:p>
            <a:r>
              <a:rPr lang="ru-RU" sz="1400" dirty="0"/>
              <a:t>2.	Беседы «Терроризм – угроза обществу»</a:t>
            </a:r>
          </a:p>
          <a:p>
            <a:r>
              <a:rPr lang="ru-RU" sz="1400" dirty="0"/>
              <a:t>3.	Праздник посвященный Дню знаний</a:t>
            </a:r>
          </a:p>
          <a:p>
            <a:r>
              <a:rPr lang="ru-RU" sz="1400" dirty="0"/>
              <a:t>4.	День здоровья</a:t>
            </a:r>
          </a:p>
          <a:p>
            <a:r>
              <a:rPr lang="ru-RU" sz="1400" dirty="0"/>
              <a:t>5.	День языков</a:t>
            </a:r>
          </a:p>
          <a:p>
            <a:r>
              <a:rPr lang="ru-RU" sz="1400" dirty="0"/>
              <a:t>6.	День самоуправления</a:t>
            </a:r>
          </a:p>
          <a:p>
            <a:r>
              <a:rPr lang="ru-RU" sz="1400" dirty="0"/>
              <a:t>7.	День пожилого человека «В кругу друзей»</a:t>
            </a:r>
          </a:p>
          <a:p>
            <a:r>
              <a:rPr lang="ru-RU" sz="1400" dirty="0"/>
              <a:t>8.	День Учителя</a:t>
            </a:r>
          </a:p>
          <a:p>
            <a:r>
              <a:rPr lang="ru-RU" sz="1400" dirty="0"/>
              <a:t>9.	Осенний бал</a:t>
            </a:r>
          </a:p>
          <a:p>
            <a:r>
              <a:rPr lang="ru-RU" sz="1400" dirty="0"/>
              <a:t>10.	Конкурс рисунков, плакатов, брошюр, комиксов: «Как прекрасен этот мир»</a:t>
            </a:r>
          </a:p>
          <a:p>
            <a:r>
              <a:rPr lang="ru-RU" sz="1400" dirty="0"/>
              <a:t>11.	Концерт, посвященный Дню Независимости</a:t>
            </a:r>
          </a:p>
          <a:p>
            <a:r>
              <a:rPr lang="ru-RU" sz="1400" dirty="0"/>
              <a:t>12.	Конкурс новогодних атрибутов</a:t>
            </a:r>
          </a:p>
          <a:p>
            <a:r>
              <a:rPr lang="ru-RU" sz="1400" dirty="0"/>
              <a:t>13.	Выезд в лагерь Тау Туран</a:t>
            </a:r>
          </a:p>
          <a:p>
            <a:r>
              <a:rPr lang="ru-RU" sz="1400" dirty="0"/>
              <a:t>14.	Выставка детского творчества, посвященная Международному женскому дню 8 Марта в музее города Алматы</a:t>
            </a:r>
          </a:p>
          <a:p>
            <a:r>
              <a:rPr lang="ru-RU" sz="1400" dirty="0"/>
              <a:t>15.	</a:t>
            </a:r>
            <a:r>
              <a:rPr lang="ru-RU" sz="1400" dirty="0" err="1"/>
              <a:t>Наурыз</a:t>
            </a:r>
            <a:endParaRPr lang="ru-RU" sz="1400" dirty="0"/>
          </a:p>
          <a:p>
            <a:r>
              <a:rPr lang="ru-RU" sz="1400" dirty="0"/>
              <a:t>16.	</a:t>
            </a:r>
            <a:r>
              <a:rPr lang="ru-RU" sz="1400" dirty="0" err="1"/>
              <a:t>Киберквиз</a:t>
            </a:r>
            <a:endParaRPr lang="ru-RU" sz="1400" dirty="0"/>
          </a:p>
          <a:p>
            <a:r>
              <a:rPr lang="ru-RU" sz="1400" dirty="0"/>
              <a:t>17.	Возложение цветов к Вечному огню</a:t>
            </a:r>
          </a:p>
          <a:p>
            <a:r>
              <a:rPr lang="ru-RU" sz="1400" dirty="0"/>
              <a:t>18.	Концерт ко Дню Победы. Фестиваль патриотической песни</a:t>
            </a:r>
          </a:p>
          <a:p>
            <a:r>
              <a:rPr lang="ru-RU" sz="1400" dirty="0"/>
              <a:t>19.	Ярмарка рукоделия</a:t>
            </a:r>
          </a:p>
          <a:p>
            <a:r>
              <a:rPr lang="ru-RU" sz="1400" dirty="0"/>
              <a:t>20.	Последний звонок (9, 11 класс)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97188" y="1624209"/>
            <a:ext cx="5016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 не удалось провести:</a:t>
            </a:r>
          </a:p>
          <a:p>
            <a:r>
              <a:rPr lang="ru-RU" dirty="0"/>
              <a:t>1.	Запланированный отчетный концерт школы (в связи с карантином)</a:t>
            </a:r>
          </a:p>
          <a:p>
            <a:r>
              <a:rPr lang="ru-RU" dirty="0"/>
              <a:t>2.	Запланированный по линии ЮНЕСКО конкурс детского рисунка на базе школы (изменен формат)</a:t>
            </a:r>
          </a:p>
          <a:p>
            <a:r>
              <a:rPr lang="ru-RU" dirty="0"/>
              <a:t>3.	Концерт, посвященный 8 Марта (в связи с карантином)</a:t>
            </a:r>
          </a:p>
          <a:p>
            <a:r>
              <a:rPr lang="ru-RU" dirty="0"/>
              <a:t>4.	LOVE </a:t>
            </a:r>
            <a:r>
              <a:rPr lang="ru-RU" dirty="0" err="1"/>
              <a:t>квест</a:t>
            </a:r>
            <a:r>
              <a:rPr lang="ru-RU" dirty="0"/>
              <a:t> (был отменен в связи с постановкой школьного театра)</a:t>
            </a:r>
          </a:p>
          <a:p>
            <a:r>
              <a:rPr lang="ru-RU" dirty="0"/>
              <a:t>5.	Военно-спортивная игра «</a:t>
            </a:r>
            <a:r>
              <a:rPr lang="ru-RU" dirty="0" err="1"/>
              <a:t>Женіс</a:t>
            </a:r>
            <a:r>
              <a:rPr lang="ru-RU" dirty="0"/>
              <a:t>» (в связи с отменой всех массовых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41298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49A87-3F32-421A-B576-1AC0C85A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Вставьте заголовок слайда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D5F24541-512D-4FBD-A026-74176B9EFC1D}"/>
              </a:ext>
            </a:extLst>
          </p:cNvPr>
          <p:cNvSpPr txBox="1">
            <a:spLocks/>
          </p:cNvSpPr>
          <p:nvPr/>
        </p:nvSpPr>
        <p:spPr>
          <a:xfrm>
            <a:off x="1529443" y="2749630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685" y="1374519"/>
            <a:ext cx="11560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 последний  год выросли активность и интерес учащихся к различным творческим делам. Они сами проявляют инициативу, участвуют в составлении собственных сценариев.</a:t>
            </a:r>
          </a:p>
          <a:p>
            <a:r>
              <a:rPr lang="ru-RU" dirty="0"/>
              <a:t>	Наиболее удачными, охватывающими большое количество учащихся, можно назвать:  КТД – День здоровья, День дублёра,  КТД – Новый год, КТД – </a:t>
            </a:r>
            <a:r>
              <a:rPr lang="ru-RU" dirty="0" err="1"/>
              <a:t>Наурыз</a:t>
            </a:r>
            <a:r>
              <a:rPr lang="ru-RU" dirty="0"/>
              <a:t>, КТД – Ярмарка рукоделий.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" y="2809804"/>
            <a:ext cx="3883747" cy="218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73" y="2574848"/>
            <a:ext cx="3947886" cy="2220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14" y="4176516"/>
            <a:ext cx="3964576" cy="29734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01" y="4636750"/>
            <a:ext cx="3929099" cy="294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2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86"/>
            <a:ext cx="12192000" cy="68801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Проведение социологического опроса в школе  при использовании </a:t>
            </a:r>
            <a:r>
              <a:rPr lang="en-US" dirty="0" smtClean="0">
                <a:solidFill>
                  <a:srgbClr val="FF0000"/>
                </a:solidFill>
              </a:rPr>
              <a:t>docs.google.com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329" y="2619001"/>
            <a:ext cx="10515600" cy="4351338"/>
          </a:xfrm>
        </p:spPr>
        <p:txBody>
          <a:bodyPr/>
          <a:lstStyle/>
          <a:p>
            <a:r>
              <a:rPr lang="ru-RU" dirty="0" smtClean="0"/>
              <a:t>1. Взаимоотношения с классным коллективом и классным руководителем  (22 декабря 2022 г)</a:t>
            </a:r>
          </a:p>
          <a:p>
            <a:r>
              <a:rPr lang="ru-RU" dirty="0" smtClean="0"/>
              <a:t>2. Удовлетворенность преподаванием предметов в школе (1 марта 2023 г)</a:t>
            </a:r>
          </a:p>
          <a:p>
            <a:r>
              <a:rPr lang="ru-RU" dirty="0" smtClean="0"/>
              <a:t>3. Проведение онлайн выборов президента школы (30 марта)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9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D77EB-E2EA-449B-B17A-7515526A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</a:t>
            </a:r>
            <a:r>
              <a:rPr lang="ru-RU" dirty="0"/>
              <a:t>не удалось провести: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1FD2D31-55A6-42E4-A1A0-5BCDF0835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223" y="1690688"/>
            <a:ext cx="7485529" cy="33923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7400" dirty="0" smtClean="0"/>
              <a:t>1</a:t>
            </a:r>
            <a:r>
              <a:rPr lang="ru-RU" sz="7400" dirty="0"/>
              <a:t>.	Запланированный отчетный концерт школы (в связи с карантином)</a:t>
            </a:r>
          </a:p>
          <a:p>
            <a:pPr marL="0" indent="0">
              <a:buNone/>
            </a:pPr>
            <a:r>
              <a:rPr lang="ru-RU" sz="7400" dirty="0"/>
              <a:t>2.	Запланированный по линии ЮНЕСКО конкурс детского рисунка на базе школы (изменен формат)</a:t>
            </a:r>
          </a:p>
          <a:p>
            <a:pPr marL="0" indent="0">
              <a:buNone/>
            </a:pPr>
            <a:r>
              <a:rPr lang="ru-RU" sz="7400" dirty="0"/>
              <a:t>3.	Концерт, посвященный 8 Марта (в связи с карантином)</a:t>
            </a:r>
          </a:p>
          <a:p>
            <a:pPr marL="0" indent="0">
              <a:buNone/>
            </a:pPr>
            <a:r>
              <a:rPr lang="ru-RU" sz="7400" dirty="0"/>
              <a:t>4.	LOVE </a:t>
            </a:r>
            <a:r>
              <a:rPr lang="ru-RU" sz="7400" dirty="0" err="1"/>
              <a:t>квест</a:t>
            </a:r>
            <a:r>
              <a:rPr lang="ru-RU" sz="7400" dirty="0"/>
              <a:t> (был отменен в связи с постановкой школьного театра)</a:t>
            </a:r>
          </a:p>
          <a:p>
            <a:pPr marL="0" indent="0">
              <a:buNone/>
            </a:pPr>
            <a:r>
              <a:rPr lang="ru-RU" sz="7400" dirty="0"/>
              <a:t>5.	Военно-спортивная игра «</a:t>
            </a:r>
            <a:r>
              <a:rPr lang="ru-RU" sz="7400" dirty="0" err="1"/>
              <a:t>Женіс</a:t>
            </a:r>
            <a:r>
              <a:rPr lang="ru-RU" sz="7400" dirty="0"/>
              <a:t>» (в связи с отменой всех массовых мероприятий)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1D4D7-39C8-424B-9468-16A6AABA16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605486" y="2367870"/>
            <a:ext cx="3757159" cy="3757159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74" y="0"/>
            <a:ext cx="12318274" cy="69389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34A6B-7B51-4608-A34B-C9C8E7B2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30" y="127925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Цели и задачи воспитательного процесса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F605A6-5FD6-46EB-9BA2-2C53BCD92321}"/>
              </a:ext>
            </a:extLst>
          </p:cNvPr>
          <p:cNvSpPr/>
          <p:nvPr/>
        </p:nvSpPr>
        <p:spPr>
          <a:xfrm>
            <a:off x="1119868" y="1870983"/>
            <a:ext cx="2886075" cy="318055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531C2C1-51E4-446E-B533-1B43F1B040C0}"/>
              </a:ext>
            </a:extLst>
          </p:cNvPr>
          <p:cNvSpPr/>
          <p:nvPr/>
        </p:nvSpPr>
        <p:spPr>
          <a:xfrm>
            <a:off x="2186668" y="1529681"/>
            <a:ext cx="733425" cy="7334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0118A-6970-4A09-A50B-4E17E6F2D972}"/>
              </a:ext>
            </a:extLst>
          </p:cNvPr>
          <p:cNvSpPr txBox="1"/>
          <p:nvPr/>
        </p:nvSpPr>
        <p:spPr>
          <a:xfrm>
            <a:off x="2196193" y="1529044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4D6B27-1F84-4F0A-BC16-FA2220618B28}"/>
              </a:ext>
            </a:extLst>
          </p:cNvPr>
          <p:cNvSpPr/>
          <p:nvPr/>
        </p:nvSpPr>
        <p:spPr>
          <a:xfrm>
            <a:off x="4493305" y="1870983"/>
            <a:ext cx="2886075" cy="3180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6C368CA-F7F1-489A-8907-C82389F81415}"/>
              </a:ext>
            </a:extLst>
          </p:cNvPr>
          <p:cNvSpPr txBox="1">
            <a:spLocks/>
          </p:cNvSpPr>
          <p:nvPr/>
        </p:nvSpPr>
        <p:spPr>
          <a:xfrm>
            <a:off x="4493304" y="2309132"/>
            <a:ext cx="2809876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>
                <a:solidFill>
                  <a:schemeClr val="bg1"/>
                </a:solidFill>
              </a:rPr>
              <a:t>Тема воспитательной работы школы: </a:t>
            </a:r>
          </a:p>
          <a:p>
            <a:r>
              <a:rPr lang="ru-RU" b="1" dirty="0">
                <a:solidFill>
                  <a:schemeClr val="bg1"/>
                </a:solidFill>
              </a:rPr>
              <a:t> «Единство обучения и воспитания - важнейшее условие эффективности современного образовательного процесса».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059037A-D396-43CD-AC4B-77FC76AB0679}"/>
              </a:ext>
            </a:extLst>
          </p:cNvPr>
          <p:cNvSpPr/>
          <p:nvPr/>
        </p:nvSpPr>
        <p:spPr>
          <a:xfrm>
            <a:off x="5560105" y="1529681"/>
            <a:ext cx="733425" cy="7334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84A8C-B781-463C-80C0-E87574B49336}"/>
              </a:ext>
            </a:extLst>
          </p:cNvPr>
          <p:cNvSpPr txBox="1"/>
          <p:nvPr/>
        </p:nvSpPr>
        <p:spPr>
          <a:xfrm>
            <a:off x="5569630" y="1511099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2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E02F95-F773-49D8-A864-31044D32EA86}"/>
              </a:ext>
            </a:extLst>
          </p:cNvPr>
          <p:cNvSpPr/>
          <p:nvPr/>
        </p:nvSpPr>
        <p:spPr>
          <a:xfrm>
            <a:off x="7917544" y="1870983"/>
            <a:ext cx="2886075" cy="3180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4FE817F-D590-4C1A-B45B-8307B1332944}"/>
              </a:ext>
            </a:extLst>
          </p:cNvPr>
          <p:cNvSpPr txBox="1">
            <a:spLocks/>
          </p:cNvSpPr>
          <p:nvPr/>
        </p:nvSpPr>
        <p:spPr>
          <a:xfrm>
            <a:off x="7917543" y="2309132"/>
            <a:ext cx="2809876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u="sng" dirty="0">
                <a:solidFill>
                  <a:schemeClr val="bg1"/>
                </a:solidFill>
              </a:rPr>
              <a:t>Целью воспитательной работы образовательного учреждения является: </a:t>
            </a:r>
            <a:r>
              <a:rPr lang="ru-RU" sz="1600" dirty="0">
                <a:solidFill>
                  <a:schemeClr val="bg1"/>
                </a:solidFill>
              </a:rPr>
              <a:t>создание необходимых условий для воспитания и социально-педагогической поддержки обучающихся как высоконравственных, ответственных, инициативных и творческих граждан.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9DCFA36-00C6-4026-80B4-0392707CC335}"/>
              </a:ext>
            </a:extLst>
          </p:cNvPr>
          <p:cNvSpPr/>
          <p:nvPr/>
        </p:nvSpPr>
        <p:spPr>
          <a:xfrm>
            <a:off x="8984344" y="1529681"/>
            <a:ext cx="733425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618DD-42C5-4438-A040-79E9A874323C}"/>
              </a:ext>
            </a:extLst>
          </p:cNvPr>
          <p:cNvSpPr txBox="1"/>
          <p:nvPr/>
        </p:nvSpPr>
        <p:spPr>
          <a:xfrm>
            <a:off x="8993869" y="1542450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3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217FD6A-396F-4867-9F8E-3F97F04CCAB7}"/>
              </a:ext>
            </a:extLst>
          </p:cNvPr>
          <p:cNvSpPr txBox="1">
            <a:spLocks/>
          </p:cNvSpPr>
          <p:nvPr/>
        </p:nvSpPr>
        <p:spPr>
          <a:xfrm>
            <a:off x="1145264" y="2309132"/>
            <a:ext cx="2809876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>
                <a:solidFill>
                  <a:srgbClr val="FF0000"/>
                </a:solidFill>
              </a:rPr>
              <a:t>Единая тема школы</a:t>
            </a:r>
            <a:r>
              <a:rPr lang="ru-RU" b="1" dirty="0">
                <a:solidFill>
                  <a:srgbClr val="FF0000"/>
                </a:solidFill>
              </a:rPr>
              <a:t>: «От внедрения современных педагогических технологий к новому содержанию качества образования в условиях </a:t>
            </a:r>
            <a:r>
              <a:rPr lang="ru-RU" b="1" dirty="0" err="1">
                <a:solidFill>
                  <a:srgbClr val="FF0000"/>
                </a:solidFill>
              </a:rPr>
              <a:t>профилизации</a:t>
            </a:r>
            <a:r>
              <a:rPr lang="ru-RU" b="1" dirty="0">
                <a:solidFill>
                  <a:srgbClr val="FF0000"/>
                </a:solidFill>
              </a:rPr>
              <a:t> образовательного пространства»</a:t>
            </a:r>
          </a:p>
        </p:txBody>
      </p:sp>
    </p:spTree>
    <p:extLst>
      <p:ext uri="{BB962C8B-B14F-4D97-AF65-F5344CB8AC3E}">
        <p14:creationId xmlns:p14="http://schemas.microsoft.com/office/powerpoint/2010/main" val="37774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7F0C4726-51CE-435B-86CA-0D698CF91E0F}"/>
              </a:ext>
            </a:extLst>
          </p:cNvPr>
          <p:cNvSpPr txBox="1">
            <a:spLocks/>
          </p:cNvSpPr>
          <p:nvPr/>
        </p:nvSpPr>
        <p:spPr>
          <a:xfrm>
            <a:off x="3879751" y="619233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2FB18F7F-F157-46DC-8320-134BD48DDDDC}"/>
              </a:ext>
            </a:extLst>
          </p:cNvPr>
          <p:cNvSpPr txBox="1">
            <a:spLocks/>
          </p:cNvSpPr>
          <p:nvPr/>
        </p:nvSpPr>
        <p:spPr>
          <a:xfrm>
            <a:off x="2608499" y="1954061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7914" y="384400"/>
            <a:ext cx="1043491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Анализ воспитательной работы позволил сделать вывод, что:</a:t>
            </a:r>
          </a:p>
          <a:p>
            <a:r>
              <a:rPr lang="ru-RU" dirty="0"/>
              <a:t>	увеличилось число активных форм работы, успешно реализующихся через традиционные мероприятия, способствующие формированию общешкольного коллектива;</a:t>
            </a:r>
          </a:p>
          <a:p>
            <a:r>
              <a:rPr lang="ru-RU" dirty="0"/>
              <a:t>	повысилась эффективность педагогического содействия развитию личности учащихся, формированию их нравственного, познавательного, коммуникативного, эстетического и физического потенциалов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ru-RU" dirty="0"/>
          </a:p>
          <a:p>
            <a:r>
              <a:rPr lang="ru-RU" sz="3200" b="1" dirty="0">
                <a:solidFill>
                  <a:srgbClr val="C00000"/>
                </a:solidFill>
              </a:rPr>
              <a:t>Однако:</a:t>
            </a:r>
          </a:p>
          <a:p>
            <a:r>
              <a:rPr lang="ru-RU" dirty="0"/>
              <a:t>	классные руководители не всегда имеют строгую воспитательную систему класса;</a:t>
            </a:r>
          </a:p>
          <a:p>
            <a:r>
              <a:rPr lang="ru-RU" dirty="0"/>
              <a:t>	не в полной мере используется потенциал классных часов;</a:t>
            </a:r>
          </a:p>
          <a:p>
            <a:r>
              <a:rPr lang="ru-RU" dirty="0"/>
              <a:t>	уровень воспитанности некоторых учащихся школы невысок;</a:t>
            </a:r>
          </a:p>
          <a:p>
            <a:r>
              <a:rPr lang="ru-RU" dirty="0"/>
              <a:t>	не в полной мере осуществляется воспитание гражданского самосознания.</a:t>
            </a:r>
          </a:p>
        </p:txBody>
      </p:sp>
    </p:spTree>
    <p:extLst>
      <p:ext uri="{BB962C8B-B14F-4D97-AF65-F5344CB8AC3E}">
        <p14:creationId xmlns:p14="http://schemas.microsoft.com/office/powerpoint/2010/main" val="39187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6" y="-297"/>
            <a:ext cx="1010194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29249" cy="708632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D3D409B-2F0D-45E2-A4A4-9F416A0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Охват учащихся, вовлеченных в КТД школы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D1DD816-9D8F-406F-829E-B3E6D45A3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305424"/>
              </p:ext>
            </p:extLst>
          </p:nvPr>
        </p:nvGraphicFramePr>
        <p:xfrm>
          <a:off x="2946401" y="1462768"/>
          <a:ext cx="689791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592"/>
            <a:ext cx="2269672" cy="302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113" y="4716917"/>
            <a:ext cx="2854777" cy="214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956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56" y="1325563"/>
            <a:ext cx="2845293" cy="214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5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311"/>
            <a:ext cx="12292149" cy="70608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9A2F-BA89-4EB8-9A2A-18B985F6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E90BA6-20BC-4B94-B967-FE49C401CAFE}"/>
              </a:ext>
            </a:extLst>
          </p:cNvPr>
          <p:cNvSpPr/>
          <p:nvPr/>
        </p:nvSpPr>
        <p:spPr>
          <a:xfrm>
            <a:off x="585828" y="241283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307E5FF8-A04D-4D63-8171-0B65DA32C0CA}"/>
              </a:ext>
            </a:extLst>
          </p:cNvPr>
          <p:cNvSpPr/>
          <p:nvPr/>
        </p:nvSpPr>
        <p:spPr>
          <a:xfrm>
            <a:off x="983853" y="1579058"/>
            <a:ext cx="1886122" cy="2408774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3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0F606B-71FC-447F-B430-91DD7B06D6E9}"/>
              </a:ext>
            </a:extLst>
          </p:cNvPr>
          <p:cNvSpPr/>
          <p:nvPr/>
        </p:nvSpPr>
        <p:spPr>
          <a:xfrm>
            <a:off x="3510828" y="241283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1E0F697-DBA4-40A8-8448-F1F224397311}"/>
              </a:ext>
            </a:extLst>
          </p:cNvPr>
          <p:cNvSpPr/>
          <p:nvPr/>
        </p:nvSpPr>
        <p:spPr>
          <a:xfrm rot="10800000">
            <a:off x="3908853" y="1579058"/>
            <a:ext cx="1886122" cy="2408774"/>
          </a:xfrm>
          <a:custGeom>
            <a:avLst/>
            <a:gdLst>
              <a:gd name="connsiteX0" fmla="*/ 1544434 w 1670466"/>
              <a:gd name="connsiteY0" fmla="*/ 2408774 h 2408774"/>
              <a:gd name="connsiteX1" fmla="*/ 111364 w 1670466"/>
              <a:gd name="connsiteY1" fmla="*/ 2313451 h 2408774"/>
              <a:gd name="connsiteX2" fmla="*/ 111364 w 1670466"/>
              <a:gd name="connsiteY2" fmla="*/ 2309217 h 2408774"/>
              <a:gd name="connsiteX3" fmla="*/ 93260 w 1670466"/>
              <a:gd name="connsiteY3" fmla="*/ 2306438 h 2408774"/>
              <a:gd name="connsiteX4" fmla="*/ 0 w 1670466"/>
              <a:gd name="connsiteY4" fmla="*/ 2199468 h 2408774"/>
              <a:gd name="connsiteX5" fmla="*/ 0 w 1670466"/>
              <a:gd name="connsiteY5" fmla="*/ 2158862 h 2408774"/>
              <a:gd name="connsiteX6" fmla="*/ 0 w 1670466"/>
              <a:gd name="connsiteY6" fmla="*/ 468699 h 2408774"/>
              <a:gd name="connsiteX7" fmla="*/ 0 w 1670466"/>
              <a:gd name="connsiteY7" fmla="*/ 371393 h 2408774"/>
              <a:gd name="connsiteX8" fmla="*/ 152697 w 1670466"/>
              <a:gd name="connsiteY8" fmla="*/ 255300 h 2408774"/>
              <a:gd name="connsiteX9" fmla="*/ 1034226 w 1670466"/>
              <a:gd name="connsiteY9" fmla="*/ 255300 h 2408774"/>
              <a:gd name="connsiteX10" fmla="*/ 1238466 w 1670466"/>
              <a:gd name="connsiteY10" fmla="*/ 0 h 2408774"/>
              <a:gd name="connsiteX11" fmla="*/ 1442706 w 1670466"/>
              <a:gd name="connsiteY11" fmla="*/ 255300 h 2408774"/>
              <a:gd name="connsiteX12" fmla="*/ 1517769 w 1670466"/>
              <a:gd name="connsiteY12" fmla="*/ 255300 h 2408774"/>
              <a:gd name="connsiteX13" fmla="*/ 1670466 w 1670466"/>
              <a:gd name="connsiteY13" fmla="*/ 371393 h 2408774"/>
              <a:gd name="connsiteX14" fmla="*/ 1670466 w 1670466"/>
              <a:gd name="connsiteY14" fmla="*/ 468699 h 2408774"/>
              <a:gd name="connsiteX15" fmla="*/ 1670466 w 1670466"/>
              <a:gd name="connsiteY15" fmla="*/ 2199468 h 2408774"/>
              <a:gd name="connsiteX16" fmla="*/ 1670466 w 1670466"/>
              <a:gd name="connsiteY16" fmla="*/ 2296774 h 2408774"/>
              <a:gd name="connsiteX17" fmla="*/ 1577205 w 1670466"/>
              <a:gd name="connsiteY17" fmla="*/ 2403744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544434" y="2408774"/>
                </a:moveTo>
                <a:lnTo>
                  <a:pt x="111364" y="2313451"/>
                </a:lnTo>
                <a:lnTo>
                  <a:pt x="111364" y="2309217"/>
                </a:lnTo>
                <a:lnTo>
                  <a:pt x="93260" y="2306438"/>
                </a:lnTo>
                <a:cubicBezTo>
                  <a:pt x="38454" y="2288814"/>
                  <a:pt x="0" y="2247556"/>
                  <a:pt x="0" y="2199468"/>
                </a:cubicBezTo>
                <a:lnTo>
                  <a:pt x="0" y="2158862"/>
                </a:lnTo>
                <a:lnTo>
                  <a:pt x="0" y="468699"/>
                </a:lnTo>
                <a:lnTo>
                  <a:pt x="0" y="371393"/>
                </a:lnTo>
                <a:cubicBezTo>
                  <a:pt x="0" y="307276"/>
                  <a:pt x="68364" y="255300"/>
                  <a:pt x="152697" y="255300"/>
                </a:cubicBezTo>
                <a:lnTo>
                  <a:pt x="1034226" y="255300"/>
                </a:lnTo>
                <a:lnTo>
                  <a:pt x="1238466" y="0"/>
                </a:lnTo>
                <a:lnTo>
                  <a:pt x="1442706" y="255300"/>
                </a:lnTo>
                <a:lnTo>
                  <a:pt x="1517769" y="255300"/>
                </a:lnTo>
                <a:cubicBezTo>
                  <a:pt x="1602102" y="255300"/>
                  <a:pt x="1670466" y="307276"/>
                  <a:pt x="1670466" y="371393"/>
                </a:cubicBezTo>
                <a:lnTo>
                  <a:pt x="1670466" y="468699"/>
                </a:lnTo>
                <a:lnTo>
                  <a:pt x="1670466" y="2199468"/>
                </a:lnTo>
                <a:lnTo>
                  <a:pt x="1670466" y="2296774"/>
                </a:lnTo>
                <a:cubicBezTo>
                  <a:pt x="1670466" y="2344861"/>
                  <a:pt x="1632011" y="2386120"/>
                  <a:pt x="1577205" y="24037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3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3A7CF46-54C1-47D0-9B18-DE50B668A4E2}"/>
              </a:ext>
            </a:extLst>
          </p:cNvPr>
          <p:cNvSpPr/>
          <p:nvPr/>
        </p:nvSpPr>
        <p:spPr>
          <a:xfrm>
            <a:off x="6407895" y="241283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294C1E0-F61C-4D59-AFB5-A140B11E9449}"/>
              </a:ext>
            </a:extLst>
          </p:cNvPr>
          <p:cNvSpPr/>
          <p:nvPr/>
        </p:nvSpPr>
        <p:spPr>
          <a:xfrm>
            <a:off x="6805920" y="1579058"/>
            <a:ext cx="1886122" cy="2408774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6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93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73FDCDD-CAF0-4A5D-969A-F56C6118DE69}"/>
              </a:ext>
            </a:extLst>
          </p:cNvPr>
          <p:cNvSpPr/>
          <p:nvPr/>
        </p:nvSpPr>
        <p:spPr>
          <a:xfrm>
            <a:off x="9306914" y="241748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FD4E786B-022A-4C11-B02A-E1694CE2C3A2}"/>
              </a:ext>
            </a:extLst>
          </p:cNvPr>
          <p:cNvSpPr/>
          <p:nvPr/>
        </p:nvSpPr>
        <p:spPr>
          <a:xfrm>
            <a:off x="9704939" y="1583708"/>
            <a:ext cx="1886122" cy="2408774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1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1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93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4E7B6-8317-46AB-8996-2EE102E0E8B1}"/>
              </a:ext>
            </a:extLst>
          </p:cNvPr>
          <p:cNvSpPr txBox="1"/>
          <p:nvPr/>
        </p:nvSpPr>
        <p:spPr>
          <a:xfrm>
            <a:off x="1108618" y="1757044"/>
            <a:ext cx="14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четверть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92396-7E7D-4C1D-828E-098220872308}"/>
              </a:ext>
            </a:extLst>
          </p:cNvPr>
          <p:cNvSpPr txBox="1"/>
          <p:nvPr/>
        </p:nvSpPr>
        <p:spPr>
          <a:xfrm>
            <a:off x="472717" y="3763251"/>
            <a:ext cx="2730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Олимпиада в Стамбуле,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Конкурс чтецов,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Осенний бал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2B385E-730F-4907-9BDF-D97AE035B73B}"/>
              </a:ext>
            </a:extLst>
          </p:cNvPr>
          <p:cNvSpPr txBox="1"/>
          <p:nvPr/>
        </p:nvSpPr>
        <p:spPr>
          <a:xfrm>
            <a:off x="3766488" y="1543929"/>
            <a:ext cx="14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 четверть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B881C-F591-4287-9243-861A3FD830FE}"/>
              </a:ext>
            </a:extLst>
          </p:cNvPr>
          <p:cNvSpPr txBox="1"/>
          <p:nvPr/>
        </p:nvSpPr>
        <p:spPr>
          <a:xfrm>
            <a:off x="6970991" y="1827770"/>
            <a:ext cx="14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 четверть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1E6E3B-CC7B-49F6-88C0-8ACB4F3FEE88}"/>
              </a:ext>
            </a:extLst>
          </p:cNvPr>
          <p:cNvSpPr txBox="1"/>
          <p:nvPr/>
        </p:nvSpPr>
        <p:spPr>
          <a:xfrm>
            <a:off x="9868800" y="1814973"/>
            <a:ext cx="14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 четверть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A3B22-0993-4533-8186-37B414DF0DA8}"/>
              </a:ext>
            </a:extLst>
          </p:cNvPr>
          <p:cNvSpPr txBox="1"/>
          <p:nvPr/>
        </p:nvSpPr>
        <p:spPr>
          <a:xfrm>
            <a:off x="1555824" y="2127827"/>
            <a:ext cx="113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AD622-652C-4FF3-A7EE-8E163BA850F5}"/>
              </a:ext>
            </a:extLst>
          </p:cNvPr>
          <p:cNvSpPr txBox="1"/>
          <p:nvPr/>
        </p:nvSpPr>
        <p:spPr>
          <a:xfrm>
            <a:off x="3397140" y="3917138"/>
            <a:ext cx="3126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Декада языкового цикла, школьный, районный этап олимпиады, выезд в Тау Туран (Новый год)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31E446-E07C-4901-AFA6-C3D1B3977F8D}"/>
              </a:ext>
            </a:extLst>
          </p:cNvPr>
          <p:cNvSpPr txBox="1"/>
          <p:nvPr/>
        </p:nvSpPr>
        <p:spPr>
          <a:xfrm>
            <a:off x="4458727" y="215747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02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E888DA-A6D2-4D11-B78C-666B64007825}"/>
              </a:ext>
            </a:extLst>
          </p:cNvPr>
          <p:cNvSpPr txBox="1"/>
          <p:nvPr/>
        </p:nvSpPr>
        <p:spPr>
          <a:xfrm>
            <a:off x="6544085" y="3887448"/>
            <a:ext cx="2545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Международная математическая олимпиада «</a:t>
            </a:r>
            <a:r>
              <a:rPr lang="ru-RU" sz="1400" b="1" dirty="0" err="1" smtClean="0"/>
              <a:t>Пангея</a:t>
            </a:r>
            <a:r>
              <a:rPr lang="ru-RU" sz="1400" b="1" dirty="0" smtClean="0"/>
              <a:t>», выставка рисунков «Мир начинается с мамы»</a:t>
            </a:r>
          </a:p>
          <a:p>
            <a:r>
              <a:rPr lang="ru-RU" sz="1400" b="1" dirty="0" smtClean="0"/>
              <a:t>Конкурс эссе, стихотворений, рисунков по линии ЮНЕСКО</a:t>
            </a:r>
            <a:endParaRPr lang="ru-RU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907ECE-E5C0-4EE1-A742-3CD8948AF420}"/>
              </a:ext>
            </a:extLst>
          </p:cNvPr>
          <p:cNvSpPr txBox="1"/>
          <p:nvPr/>
        </p:nvSpPr>
        <p:spPr>
          <a:xfrm>
            <a:off x="7465666" y="227631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85183F-96F1-4D32-95F1-EC068EDF521D}"/>
              </a:ext>
            </a:extLst>
          </p:cNvPr>
          <p:cNvSpPr txBox="1"/>
          <p:nvPr/>
        </p:nvSpPr>
        <p:spPr>
          <a:xfrm>
            <a:off x="9637965" y="4149589"/>
            <a:ext cx="234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Школьный театр, НАУРЫЗ, возложение цветов к Вечному огню</a:t>
            </a:r>
            <a:endParaRPr lang="ru-RU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C1862C-638F-4A67-B91D-4022702D6494}"/>
              </a:ext>
            </a:extLst>
          </p:cNvPr>
          <p:cNvSpPr txBox="1"/>
          <p:nvPr/>
        </p:nvSpPr>
        <p:spPr>
          <a:xfrm>
            <a:off x="10400175" y="215352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04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2" y="2118664"/>
            <a:ext cx="2377112" cy="178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91" y="2118664"/>
            <a:ext cx="1351016" cy="207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28" y="2170911"/>
            <a:ext cx="2197703" cy="164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07" y="2035386"/>
            <a:ext cx="2303820" cy="172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1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153185E-AA0A-4EA5-980E-FF432041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365126"/>
            <a:ext cx="11819964" cy="818216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Победители и призеры международных, </a:t>
            </a:r>
            <a:r>
              <a:rPr lang="ru-RU" sz="2000" dirty="0" smtClean="0"/>
              <a:t>республиканских , городских и районных  конкурсов </a:t>
            </a:r>
            <a:r>
              <a:rPr lang="ru-RU" sz="2000" dirty="0"/>
              <a:t>и соревнований по итогам </a:t>
            </a:r>
            <a:r>
              <a:rPr lang="ru-RU" sz="2000" dirty="0" smtClean="0"/>
              <a:t>2022/2023 учебного  года</a:t>
            </a:r>
            <a:r>
              <a:rPr lang="ru-RU" sz="2000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BD92908-6604-4913-8CB1-3C932DDA4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1390"/>
            <a:ext cx="10515600" cy="3515632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	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64415"/>
              </p:ext>
            </p:extLst>
          </p:nvPr>
        </p:nvGraphicFramePr>
        <p:xfrm>
          <a:off x="566270" y="1002054"/>
          <a:ext cx="11078883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61">
                  <a:extLst>
                    <a:ext uri="{9D8B030D-6E8A-4147-A177-3AD203B41FA5}">
                      <a16:colId xmlns:a16="http://schemas.microsoft.com/office/drawing/2014/main" val="2332788952"/>
                    </a:ext>
                  </a:extLst>
                </a:gridCol>
                <a:gridCol w="3692961">
                  <a:extLst>
                    <a:ext uri="{9D8B030D-6E8A-4147-A177-3AD203B41FA5}">
                      <a16:colId xmlns:a16="http://schemas.microsoft.com/office/drawing/2014/main" val="3731364812"/>
                    </a:ext>
                  </a:extLst>
                </a:gridCol>
                <a:gridCol w="3692961">
                  <a:extLst>
                    <a:ext uri="{9D8B030D-6E8A-4147-A177-3AD203B41FA5}">
                      <a16:colId xmlns:a16="http://schemas.microsoft.com/office/drawing/2014/main" val="1479127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ФИО ученика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участия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29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-Международный конкурс декоративно-прикладного творчества «Золотая осень»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Килибаева А, </a:t>
                      </a:r>
                      <a:r>
                        <a:rPr lang="ru-RU" dirty="0" err="1" smtClean="0"/>
                        <a:t>Миникеев</a:t>
                      </a:r>
                      <a:r>
                        <a:rPr lang="ru-RU" dirty="0" smtClean="0"/>
                        <a:t> 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Гран при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718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конкурс «Я знаю русский язык»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Тен Д, Курьянова А, </a:t>
                      </a:r>
                      <a:r>
                        <a:rPr lang="ru-RU" dirty="0" err="1" smtClean="0"/>
                        <a:t>Байкова</a:t>
                      </a:r>
                      <a:r>
                        <a:rPr lang="ru-RU" dirty="0" smtClean="0"/>
                        <a:t> Д, </a:t>
                      </a:r>
                      <a:r>
                        <a:rPr lang="ru-RU" dirty="0" err="1" smtClean="0"/>
                        <a:t>Егизбаева</a:t>
                      </a:r>
                      <a:r>
                        <a:rPr lang="ru-RU" dirty="0" smtClean="0"/>
                        <a:t> З, </a:t>
                      </a:r>
                      <a:r>
                        <a:rPr lang="ru-RU" dirty="0" err="1" smtClean="0"/>
                        <a:t>Макажанова</a:t>
                      </a:r>
                      <a:r>
                        <a:rPr lang="ru-RU" dirty="0" smtClean="0"/>
                        <a:t> 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2 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30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конкурс «Петр </a:t>
                      </a:r>
                      <a:r>
                        <a:rPr lang="en-US" dirty="0" smtClean="0"/>
                        <a:t>I»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6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Международная  конференция   «МОДЕЛЬ ООН MIS MUN 2023»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Тен Д, Курьянова А, (9 А)</a:t>
                      </a:r>
                    </a:p>
                    <a:p>
                      <a:r>
                        <a:rPr lang="ru-RU" dirty="0" smtClean="0"/>
                        <a:t>Гельдыева Ю, (9Б)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участника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4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Международная конференция водных ресурсов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Насыров Наиль и Солдатенко София (9Б)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участника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072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конкурс  «Ледники Алматы»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Армуллаева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Наргиза</a:t>
                      </a:r>
                      <a:r>
                        <a:rPr lang="ru-RU" dirty="0" smtClean="0"/>
                        <a:t> и </a:t>
                      </a:r>
                      <a:r>
                        <a:rPr lang="ru-RU" dirty="0" err="1" smtClean="0"/>
                        <a:t>Раимбекова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Томирис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r>
                        <a:rPr lang="ru-RU" baseline="0" dirty="0" smtClean="0"/>
                        <a:t> 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285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чтецов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mtClean="0"/>
                        <a:t>Пак Станислав</a:t>
                      </a:r>
                    </a:p>
                    <a:p>
                      <a:r>
                        <a:rPr lang="ru-RU" smtClean="0"/>
                        <a:t>Гельдыева </a:t>
                      </a:r>
                      <a:r>
                        <a:rPr lang="ru-RU" dirty="0" smtClean="0"/>
                        <a:t>Юля, </a:t>
                      </a:r>
                      <a:r>
                        <a:rPr lang="ru-RU" dirty="0" err="1" smtClean="0"/>
                        <a:t>Жалимбет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Мадихан</a:t>
                      </a:r>
                      <a:r>
                        <a:rPr lang="ru-RU" dirty="0" smtClean="0"/>
                        <a:t> (9 Б 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место</a:t>
                      </a:r>
                    </a:p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11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9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Международная олимпиада в Стамбуле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Амангельды Дария (2 место, английский язык)</a:t>
            </a:r>
          </a:p>
          <a:p>
            <a:r>
              <a:rPr lang="ru-RU" dirty="0"/>
              <a:t>Амангельды Дария (2 место русский язык)</a:t>
            </a:r>
          </a:p>
          <a:p>
            <a:r>
              <a:rPr lang="ru-RU" dirty="0" err="1"/>
              <a:t>Алфисова</a:t>
            </a:r>
            <a:r>
              <a:rPr lang="ru-RU" dirty="0"/>
              <a:t> София (1 место математика)</a:t>
            </a:r>
          </a:p>
          <a:p>
            <a:r>
              <a:rPr lang="ru-RU" dirty="0" err="1"/>
              <a:t>Амангелтды</a:t>
            </a:r>
            <a:r>
              <a:rPr lang="ru-RU" dirty="0"/>
              <a:t> </a:t>
            </a:r>
            <a:r>
              <a:rPr lang="ru-RU" dirty="0" err="1"/>
              <a:t>Мади</a:t>
            </a:r>
            <a:r>
              <a:rPr lang="ru-RU" dirty="0"/>
              <a:t> (2 место математика)</a:t>
            </a:r>
          </a:p>
          <a:p>
            <a:r>
              <a:rPr lang="ru-RU" dirty="0" err="1"/>
              <a:t>Гильденберг</a:t>
            </a:r>
            <a:r>
              <a:rPr lang="ru-RU" dirty="0"/>
              <a:t> Алиса (2 место математика)</a:t>
            </a:r>
          </a:p>
          <a:p>
            <a:r>
              <a:rPr lang="ru-RU" dirty="0" err="1"/>
              <a:t>Лесняк</a:t>
            </a:r>
            <a:r>
              <a:rPr lang="ru-RU" dirty="0"/>
              <a:t> Максим (2 место </a:t>
            </a:r>
            <a:r>
              <a:rPr lang="ru-RU" dirty="0" err="1"/>
              <a:t>матиматика</a:t>
            </a:r>
            <a:r>
              <a:rPr lang="ru-RU" dirty="0"/>
              <a:t>)</a:t>
            </a:r>
          </a:p>
          <a:p>
            <a:r>
              <a:rPr lang="ru-RU" dirty="0"/>
              <a:t>Грозная Дарья (1 место, русский язык) , </a:t>
            </a:r>
          </a:p>
          <a:p>
            <a:r>
              <a:rPr lang="ru-RU" dirty="0"/>
              <a:t>Дистенген Анастасия (1 место, русский язык)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212" y="3012936"/>
            <a:ext cx="4061010" cy="304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7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>
            <a:normAutofit fontScale="90000"/>
          </a:bodyPr>
          <a:lstStyle/>
          <a:p>
            <a:r>
              <a:rPr lang="ru-RU" dirty="0"/>
              <a:t>«Дистанционная олимпиада</a:t>
            </a:r>
            <a:r>
              <a:rPr lang="ru-RU" dirty="0" smtClean="0"/>
              <a:t>»</a:t>
            </a:r>
            <a:r>
              <a:rPr lang="ru-RU" dirty="0"/>
              <a:t> «</a:t>
            </a:r>
            <a:r>
              <a:rPr lang="ru-RU" dirty="0" err="1"/>
              <a:t>Pangea</a:t>
            </a:r>
            <a:r>
              <a:rPr lang="ru-RU" dirty="0"/>
              <a:t>» (Германия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726642"/>
              </p:ext>
            </p:extLst>
          </p:nvPr>
        </p:nvGraphicFramePr>
        <p:xfrm>
          <a:off x="694508" y="1371600"/>
          <a:ext cx="10802983" cy="543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1539">
                  <a:extLst>
                    <a:ext uri="{9D8B030D-6E8A-4147-A177-3AD203B41FA5}">
                      <a16:colId xmlns:a16="http://schemas.microsoft.com/office/drawing/2014/main" val="2064288562"/>
                    </a:ext>
                  </a:extLst>
                </a:gridCol>
                <a:gridCol w="2111444">
                  <a:extLst>
                    <a:ext uri="{9D8B030D-6E8A-4147-A177-3AD203B41FA5}">
                      <a16:colId xmlns:a16="http://schemas.microsoft.com/office/drawing/2014/main" val="2701428391"/>
                    </a:ext>
                  </a:extLst>
                </a:gridCol>
              </a:tblGrid>
              <a:tr h="430306"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69468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Абдрахманов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Жангир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374352"/>
                  </a:ext>
                </a:extLst>
              </a:tr>
              <a:tr h="7745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Дистенген С, Панкратов Ф,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Эркин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004515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Пак Станислав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место,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976024"/>
                  </a:ext>
                </a:extLst>
              </a:tr>
              <a:tr h="7745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Килибаева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Адия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Дистенген Анастасия,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Сангербаев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Ансар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Ермухамет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Амирхан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416254"/>
                  </a:ext>
                </a:extLst>
              </a:tr>
              <a:tr h="774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Тайтелов Амир 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13068"/>
                  </a:ext>
                </a:extLst>
              </a:tr>
              <a:tr h="7745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Зайнуллин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939990"/>
                  </a:ext>
                </a:extLst>
              </a:tr>
              <a:tr h="77455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Нурлан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Нурали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Кельбаев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Эльнур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Исимбаев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Имангали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13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7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Республиканская олимпиада «</a:t>
            </a:r>
            <a:r>
              <a:rPr lang="ru-RU" dirty="0" err="1"/>
              <a:t>Дарын</a:t>
            </a:r>
            <a:r>
              <a:rPr lang="ru-RU" dirty="0"/>
              <a:t>»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379619"/>
              </p:ext>
            </p:extLst>
          </p:nvPr>
        </p:nvGraphicFramePr>
        <p:xfrm>
          <a:off x="600890" y="1590493"/>
          <a:ext cx="11286309" cy="478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103">
                  <a:extLst>
                    <a:ext uri="{9D8B030D-6E8A-4147-A177-3AD203B41FA5}">
                      <a16:colId xmlns:a16="http://schemas.microsoft.com/office/drawing/2014/main" val="940179369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24450998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22687743"/>
                    </a:ext>
                  </a:extLst>
                </a:gridCol>
              </a:tblGrid>
              <a:tr h="75367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Акбота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«Русский медвежонок»: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62209"/>
                  </a:ext>
                </a:extLst>
              </a:tr>
              <a:tr h="4030509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Чикулаева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Евангелина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  <a:p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Гончаров Максим 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Агапитов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Кирилл, Попова Алина, Ким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Юмина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 степени</a:t>
                      </a:r>
                    </a:p>
                    <a:p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Егизбаева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Зере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Исеналиев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Фарид – </a:t>
                      </a:r>
                      <a:r>
                        <a:rPr lang="ru-RU" sz="2000" b="1" u="sng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2000" b="1" u="sng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Даниал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Берик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Адия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Едиров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Ансар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Лесняк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Максим,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Алфисова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София(3 Б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Курмангалиев Д, Николаенко Д, Исабаев Д,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Змейкова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Е,Кувакина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 (1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Сумарокова Лиза,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Чикулаева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Евангелина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 б класс),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Хайдарова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Саида 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физика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Грозная Дарья 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рус.яз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Дистенген Анастасия 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Пак Станислав - 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математика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Килибаева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Адия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англ.яз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Ермухамет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Амирхан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каз.яз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03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11157857" cy="6668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школьном уровне проведены мероприятия: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008546"/>
              </p:ext>
            </p:extLst>
          </p:nvPr>
        </p:nvGraphicFramePr>
        <p:xfrm>
          <a:off x="838200" y="1031966"/>
          <a:ext cx="10515600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357389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515891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96512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29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«Мы знаем ПДД»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3а/б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753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«Математический КВН»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 А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9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Выставка детского творчества в музее города Алматы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Гончарова Ален, </a:t>
                      </a:r>
                      <a:r>
                        <a:rPr lang="ru-RU" dirty="0" err="1" smtClean="0"/>
                        <a:t>Чекова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Илана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Байкадамова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Даира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(3 Б класс)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450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песен на стихи русских поэтов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Насыров </a:t>
                      </a:r>
                      <a:r>
                        <a:rPr lang="ru-RU" dirty="0" err="1" smtClean="0"/>
                        <a:t>Алим</a:t>
                      </a:r>
                      <a:r>
                        <a:rPr lang="ru-RU" dirty="0" smtClean="0"/>
                        <a:t> и </a:t>
                      </a:r>
                      <a:r>
                        <a:rPr lang="ru-RU" dirty="0" err="1" smtClean="0"/>
                        <a:t>Моор</a:t>
                      </a:r>
                      <a:r>
                        <a:rPr lang="ru-RU" dirty="0" smtClean="0"/>
                        <a:t> Артем 8 </a:t>
                      </a:r>
                      <a:r>
                        <a:rPr lang="ru-RU" dirty="0" err="1" smtClean="0"/>
                        <a:t>кл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2 место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105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чтецов «Пушкинские чтения»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Гельдыева Юля,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Жалимбет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Мадихан</a:t>
                      </a:r>
                      <a:r>
                        <a:rPr lang="ru-RU" dirty="0" smtClean="0"/>
                        <a:t> (9 Б 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</a:p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«Спорт во благо мира»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класс, 9 Б класс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7 Б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, 11 класс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5 А, 9 А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 место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00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Киберквиз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А 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Б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637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2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1228</Words>
  <Application>Microsoft Office PowerPoint</Application>
  <PresentationFormat>Широкоэкранный</PresentationFormat>
  <Paragraphs>226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Годовой отчет по воспитательной работе «Tarlan school» 2022-2023 уч.год</vt:lpstr>
      <vt:lpstr>Цели и задачи воспитательного процесса</vt:lpstr>
      <vt:lpstr>Охват учащихся, вовлеченных в КТД школы:</vt:lpstr>
      <vt:lpstr>Основные мероприятия</vt:lpstr>
      <vt:lpstr>Победители и призеры международных, республиканских , городских и районных  конкурсов и соревнований по итогам 2022/2023 учебного  года: </vt:lpstr>
      <vt:lpstr>Международная олимпиада в Стамбуле</vt:lpstr>
      <vt:lpstr>«Дистанционная олимпиада» «Pangea» (Германия)</vt:lpstr>
      <vt:lpstr>Республиканская олимпиада «Дарын» </vt:lpstr>
      <vt:lpstr>На школьном уровне проведены мероприятия:</vt:lpstr>
      <vt:lpstr>Спортивная жизнь школы в этом учебном году была насыщенной. </vt:lpstr>
      <vt:lpstr>Презентация PowerPoint</vt:lpstr>
      <vt:lpstr>Итоги спортивных соревнований на уровне школы:</vt:lpstr>
      <vt:lpstr>Итоги спортивных соревнований на уровне города:</vt:lpstr>
      <vt:lpstr>Презентация PowerPoint</vt:lpstr>
      <vt:lpstr>По линии Ассоциированных школ ЮНЕСКО: </vt:lpstr>
      <vt:lpstr>На  год было запланировано – 25  мероприятий, проведено – 20</vt:lpstr>
      <vt:lpstr>Вставьте заголовок слайда</vt:lpstr>
      <vt:lpstr>Проведение социологического опроса в школе  при использовании docs.google.com :</vt:lpstr>
      <vt:lpstr>Что не удалось провести: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User Windows</cp:lastModifiedBy>
  <cp:revision>79</cp:revision>
  <dcterms:created xsi:type="dcterms:W3CDTF">2021-05-07T08:34:05Z</dcterms:created>
  <dcterms:modified xsi:type="dcterms:W3CDTF">2023-10-20T04:42:25Z</dcterms:modified>
</cp:coreProperties>
</file>